
<file path=[Content_Types].xml><?xml version="1.0" encoding="utf-8"?>
<Types xmlns="http://schemas.openxmlformats.org/package/2006/content-types">
  <Override PartName="/ppt/charts/chart13.xml" ContentType="application/vnd.openxmlformats-officedocument.drawingml.chart+xml"/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charts/chart5.xml" ContentType="application/vnd.openxmlformats-officedocument.drawingml.chart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s/slide30.xml" ContentType="application/vnd.openxmlformats-officedocument.presentationml.slide+xml"/>
  <Override PartName="/ppt/charts/chart12.xml" ContentType="application/vnd.openxmlformats-officedocument.drawingml.chart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charts/chart4.xml" ContentType="application/vnd.openxmlformats-officedocument.drawingml.char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charts/chart11.xml" ContentType="application/vnd.openxmlformats-officedocument.drawingml.chart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charts/chart3.xml" ContentType="application/vnd.openxmlformats-officedocument.drawingml.char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charts/chart17.xml" ContentType="application/vnd.openxmlformats-officedocument.drawingml.chart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charts/chart10.xml" ContentType="application/vnd.openxmlformats-officedocument.drawingml.char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charts/chart9.xml" ContentType="application/vnd.openxmlformats-officedocument.drawingml.chart+xml"/>
  <Override PartName="/ppt/slides/slide25.xml" ContentType="application/vnd.openxmlformats-officedocument.presentationml.slide+xml"/>
  <Override PartName="/ppt/charts/chart2.xml" ContentType="application/vnd.openxmlformats-officedocument.drawingml.chart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charts/chart16.xml" ContentType="application/vnd.openxmlformats-officedocument.drawingml.char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drawings/drawing3.xml" ContentType="application/vnd.openxmlformats-officedocument.drawingml.chartshapes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charts/chart8.xml" ContentType="application/vnd.openxmlformats-officedocument.drawingml.chart+xml"/>
  <Override PartName="/ppt/slides/slide24.xml" ContentType="application/vnd.openxmlformats-officedocument.presentationml.slide+xml"/>
  <Override PartName="/ppt/charts/chart1.xml" ContentType="application/vnd.openxmlformats-officedocument.drawingml.chart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s/slide33.xml" ContentType="application/vnd.openxmlformats-officedocument.presentationml.slide+xml"/>
  <Override PartName="/ppt/charts/chart15.xml" ContentType="application/vnd.openxmlformats-officedocument.drawingml.char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drawings/drawing2.xml" ContentType="application/vnd.openxmlformats-officedocument.drawingml.chartshapes+xml"/>
  <Default Extension="jpeg" ContentType="image/jpeg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s/slide56.xml" ContentType="application/vnd.openxmlformats-officedocument.presentationml.slide+xml"/>
  <Override PartName="/ppt/charts/chart7.xml" ContentType="application/vnd.openxmlformats-officedocument.drawingml.chart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s/slide7.xml" ContentType="application/vnd.openxmlformats-officedocument.presentationml.slide+xml"/>
  <Override PartName="/ppt/slides/slide32.xml" ContentType="application/vnd.openxmlformats-officedocument.presentationml.slide+xml"/>
  <Override PartName="/ppt/charts/chart14.xml" ContentType="application/vnd.openxmlformats-officedocument.drawingml.char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drawings/drawing1.xml" ContentType="application/vnd.openxmlformats-officedocument.drawingml.chartshapes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charts/chart6.xml" ContentType="application/vnd.openxmlformats-officedocument.drawingml.chart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Default Extension="gif" ContentType="image/gif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915" r:id="rId1"/>
  </p:sldMasterIdLst>
  <p:notesMasterIdLst>
    <p:notesMasterId r:id="rId59"/>
  </p:notesMasterIdLst>
  <p:sldIdLst>
    <p:sldId id="269" r:id="rId2"/>
    <p:sldId id="259" r:id="rId3"/>
    <p:sldId id="309" r:id="rId4"/>
    <p:sldId id="270" r:id="rId5"/>
    <p:sldId id="271" r:id="rId6"/>
    <p:sldId id="290" r:id="rId7"/>
    <p:sldId id="291" r:id="rId8"/>
    <p:sldId id="260" r:id="rId9"/>
    <p:sldId id="310" r:id="rId10"/>
    <p:sldId id="273" r:id="rId11"/>
    <p:sldId id="292" r:id="rId12"/>
    <p:sldId id="293" r:id="rId13"/>
    <p:sldId id="294" r:id="rId14"/>
    <p:sldId id="295" r:id="rId15"/>
    <p:sldId id="296" r:id="rId16"/>
    <p:sldId id="297" r:id="rId17"/>
    <p:sldId id="275" r:id="rId18"/>
    <p:sldId id="298" r:id="rId19"/>
    <p:sldId id="299" r:id="rId20"/>
    <p:sldId id="300" r:id="rId21"/>
    <p:sldId id="301" r:id="rId22"/>
    <p:sldId id="302" r:id="rId23"/>
    <p:sldId id="303" r:id="rId24"/>
    <p:sldId id="311" r:id="rId25"/>
    <p:sldId id="312" r:id="rId26"/>
    <p:sldId id="336" r:id="rId27"/>
    <p:sldId id="314" r:id="rId28"/>
    <p:sldId id="315" r:id="rId29"/>
    <p:sldId id="316" r:id="rId30"/>
    <p:sldId id="317" r:id="rId31"/>
    <p:sldId id="318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37" r:id="rId40"/>
    <p:sldId id="329" r:id="rId41"/>
    <p:sldId id="330" r:id="rId42"/>
    <p:sldId id="331" r:id="rId43"/>
    <p:sldId id="332" r:id="rId44"/>
    <p:sldId id="279" r:id="rId45"/>
    <p:sldId id="304" r:id="rId46"/>
    <p:sldId id="305" r:id="rId47"/>
    <p:sldId id="306" r:id="rId48"/>
    <p:sldId id="307" r:id="rId49"/>
    <p:sldId id="328" r:id="rId50"/>
    <p:sldId id="284" r:id="rId51"/>
    <p:sldId id="335" r:id="rId52"/>
    <p:sldId id="285" r:id="rId53"/>
    <p:sldId id="286" r:id="rId54"/>
    <p:sldId id="287" r:id="rId55"/>
    <p:sldId id="288" r:id="rId56"/>
    <p:sldId id="308" r:id="rId57"/>
    <p:sldId id="258" r:id="rId5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38" autoAdjust="0"/>
    <p:restoredTop sz="94638" autoAdjust="0"/>
  </p:normalViewPr>
  <p:slideViewPr>
    <p:cSldViewPr snapToGrid="0" showGuides="1">
      <p:cViewPr varScale="1">
        <p:scale>
          <a:sx n="116" d="100"/>
          <a:sy n="116" d="100"/>
        </p:scale>
        <p:origin x="-1416" y="-104"/>
      </p:cViewPr>
      <p:guideLst>
        <p:guide orient="horz" pos="144"/>
        <p:guide orient="horz" pos="4176"/>
        <p:guide pos="3120"/>
        <p:guide pos="5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-3648" y="-104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Desktop:K20.xlsx" TargetMode="External"/><Relationship Id="rId2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Desktop:K20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Desktop:K20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Library:Mail%20Downloads:LU_QR_CHOLESKY_HRD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Library:Mail%20Downloads:LU_QR_CHOLESKY_HRD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Library:Mail%20Downloads:LU_QR_CHOLESKY_HRD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Library:Mail%20Downloads:LU_QR_CHOLESKY_042513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Library:Mail%20Downloads:LU_QR_CHOLESKY_042513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Library:Mail%20Downloads:LU_QR_CHOLESKY_HR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Desktop:K20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Desktop:K20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Desktop:K20.xlsx" TargetMode="External"/><Relationship Id="rId2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Desktop:K20.xlsx" TargetMode="External"/><Relationship Id="rId2" Type="http://schemas.openxmlformats.org/officeDocument/2006/relationships/chartUserShapes" Target="../drawings/drawing3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Desktop:K20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Desktop:K20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Desktop:K20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ov:Desktop:K2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lineChart>
        <c:grouping val="standard"/>
        <c:ser>
          <c:idx val="3"/>
          <c:order val="0"/>
          <c:tx>
            <c:strRef>
              <c:f>Sheet4!$K$1</c:f>
              <c:strCache>
                <c:ptCount val="1"/>
                <c:pt idx="0">
                  <c:v>CGETRF_GPU</c:v>
                </c:pt>
              </c:strCache>
            </c:strRef>
          </c:tx>
          <c:spPr>
            <a:ln>
              <a:solidFill>
                <a:srgbClr val="0000FF"/>
              </a:solidFill>
              <a:prstDash val="sysDash"/>
            </a:ln>
          </c:spPr>
          <c:marker>
            <c:spPr>
              <a:solidFill>
                <a:srgbClr val="0000FF"/>
              </a:solidFill>
              <a:ln>
                <a:solidFill>
                  <a:srgbClr val="0000FF"/>
                </a:solidFill>
              </a:ln>
            </c:spPr>
          </c:marker>
          <c:cat>
            <c:numRef>
              <c:f>Sheet4!$H$2:$H$11</c:f>
              <c:numCache>
                <c:formatCode>General</c:formatCode>
                <c:ptCount val="10"/>
                <c:pt idx="0">
                  <c:v>1024.0</c:v>
                </c:pt>
                <c:pt idx="1">
                  <c:v>2048.0</c:v>
                </c:pt>
                <c:pt idx="2">
                  <c:v>3072.0</c:v>
                </c:pt>
                <c:pt idx="3">
                  <c:v>4032.0</c:v>
                </c:pt>
                <c:pt idx="4">
                  <c:v>5184.0</c:v>
                </c:pt>
                <c:pt idx="5">
                  <c:v>6016.0</c:v>
                </c:pt>
                <c:pt idx="6">
                  <c:v>7040.0</c:v>
                </c:pt>
                <c:pt idx="7">
                  <c:v>8064.0</c:v>
                </c:pt>
                <c:pt idx="8">
                  <c:v>9088.0</c:v>
                </c:pt>
                <c:pt idx="9">
                  <c:v>10112.0</c:v>
                </c:pt>
              </c:numCache>
            </c:numRef>
          </c:cat>
          <c:val>
            <c:numRef>
              <c:f>Sheet4!$K$2:$K$11</c:f>
              <c:numCache>
                <c:formatCode>General</c:formatCode>
                <c:ptCount val="10"/>
                <c:pt idx="0">
                  <c:v>212.92</c:v>
                </c:pt>
                <c:pt idx="1">
                  <c:v>523.17</c:v>
                </c:pt>
                <c:pt idx="2">
                  <c:v>525.57</c:v>
                </c:pt>
                <c:pt idx="3">
                  <c:v>717.99</c:v>
                </c:pt>
                <c:pt idx="4">
                  <c:v>765.4400000000001</c:v>
                </c:pt>
                <c:pt idx="5">
                  <c:v>733.99</c:v>
                </c:pt>
                <c:pt idx="6">
                  <c:v>753.3299999999994</c:v>
                </c:pt>
                <c:pt idx="7">
                  <c:v>762.8199999999994</c:v>
                </c:pt>
                <c:pt idx="8">
                  <c:v>763.23</c:v>
                </c:pt>
                <c:pt idx="9">
                  <c:v>772.4599999999994</c:v>
                </c:pt>
              </c:numCache>
            </c:numRef>
          </c:val>
        </c:ser>
        <c:ser>
          <c:idx val="2"/>
          <c:order val="1"/>
          <c:tx>
            <c:strRef>
              <c:f>Sheet4!$J$1</c:f>
              <c:strCache>
                <c:ptCount val="1"/>
                <c:pt idx="0">
                  <c:v>SGETRF_GPU</c:v>
                </c:pt>
              </c:strCache>
            </c:strRef>
          </c:tx>
          <c:spPr>
            <a:ln>
              <a:solidFill>
                <a:srgbClr val="FF0000"/>
              </a:solidFill>
              <a:prstDash val="sysDash"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numRef>
              <c:f>Sheet4!$H$2:$H$11</c:f>
              <c:numCache>
                <c:formatCode>General</c:formatCode>
                <c:ptCount val="10"/>
                <c:pt idx="0">
                  <c:v>1024.0</c:v>
                </c:pt>
                <c:pt idx="1">
                  <c:v>2048.0</c:v>
                </c:pt>
                <c:pt idx="2">
                  <c:v>3072.0</c:v>
                </c:pt>
                <c:pt idx="3">
                  <c:v>4032.0</c:v>
                </c:pt>
                <c:pt idx="4">
                  <c:v>5184.0</c:v>
                </c:pt>
                <c:pt idx="5">
                  <c:v>6016.0</c:v>
                </c:pt>
                <c:pt idx="6">
                  <c:v>7040.0</c:v>
                </c:pt>
                <c:pt idx="7">
                  <c:v>8064.0</c:v>
                </c:pt>
                <c:pt idx="8">
                  <c:v>9088.0</c:v>
                </c:pt>
                <c:pt idx="9">
                  <c:v>10112.0</c:v>
                </c:pt>
              </c:numCache>
            </c:numRef>
          </c:cat>
          <c:val>
            <c:numRef>
              <c:f>Sheet4!$J$2:$J$11</c:f>
              <c:numCache>
                <c:formatCode>General</c:formatCode>
                <c:ptCount val="10"/>
                <c:pt idx="0">
                  <c:v>62.05</c:v>
                </c:pt>
                <c:pt idx="1">
                  <c:v>206.11</c:v>
                </c:pt>
                <c:pt idx="2">
                  <c:v>347.38</c:v>
                </c:pt>
                <c:pt idx="3">
                  <c:v>379.26</c:v>
                </c:pt>
                <c:pt idx="4">
                  <c:v>527.63</c:v>
                </c:pt>
                <c:pt idx="5">
                  <c:v>569.03</c:v>
                </c:pt>
                <c:pt idx="6">
                  <c:v>599.27</c:v>
                </c:pt>
                <c:pt idx="7">
                  <c:v>631.3099999999994</c:v>
                </c:pt>
                <c:pt idx="8">
                  <c:v>648.3099999999994</c:v>
                </c:pt>
                <c:pt idx="9">
                  <c:v>660.79</c:v>
                </c:pt>
              </c:numCache>
            </c:numRef>
          </c:val>
        </c:ser>
        <c:ser>
          <c:idx val="4"/>
          <c:order val="2"/>
          <c:tx>
            <c:strRef>
              <c:f>Sheet4!$L$1</c:f>
              <c:strCache>
                <c:ptCount val="1"/>
                <c:pt idx="0">
                  <c:v>ZGETRF_GPU</c:v>
                </c:pt>
              </c:strCache>
            </c:strRef>
          </c:tx>
          <c:spPr>
            <a:ln>
              <a:solidFill>
                <a:srgbClr val="0000FF"/>
              </a:solidFill>
            </a:ln>
          </c:spPr>
          <c:marker>
            <c:spPr>
              <a:solidFill>
                <a:srgbClr val="0000FF"/>
              </a:solidFill>
              <a:ln>
                <a:solidFill>
                  <a:srgbClr val="0000FF"/>
                </a:solidFill>
              </a:ln>
            </c:spPr>
          </c:marker>
          <c:cat>
            <c:numRef>
              <c:f>Sheet4!$H$2:$H$11</c:f>
              <c:numCache>
                <c:formatCode>General</c:formatCode>
                <c:ptCount val="10"/>
                <c:pt idx="0">
                  <c:v>1024.0</c:v>
                </c:pt>
                <c:pt idx="1">
                  <c:v>2048.0</c:v>
                </c:pt>
                <c:pt idx="2">
                  <c:v>3072.0</c:v>
                </c:pt>
                <c:pt idx="3">
                  <c:v>4032.0</c:v>
                </c:pt>
                <c:pt idx="4">
                  <c:v>5184.0</c:v>
                </c:pt>
                <c:pt idx="5">
                  <c:v>6016.0</c:v>
                </c:pt>
                <c:pt idx="6">
                  <c:v>7040.0</c:v>
                </c:pt>
                <c:pt idx="7">
                  <c:v>8064.0</c:v>
                </c:pt>
                <c:pt idx="8">
                  <c:v>9088.0</c:v>
                </c:pt>
                <c:pt idx="9">
                  <c:v>10112.0</c:v>
                </c:pt>
              </c:numCache>
            </c:numRef>
          </c:cat>
          <c:val>
            <c:numRef>
              <c:f>Sheet4!$L$2:$L$11</c:f>
              <c:numCache>
                <c:formatCode>General</c:formatCode>
                <c:ptCount val="10"/>
                <c:pt idx="0">
                  <c:v>125.0</c:v>
                </c:pt>
                <c:pt idx="1">
                  <c:v>226.0</c:v>
                </c:pt>
                <c:pt idx="2">
                  <c:v>275.0</c:v>
                </c:pt>
                <c:pt idx="3">
                  <c:v>322.0</c:v>
                </c:pt>
                <c:pt idx="4">
                  <c:v>340.0</c:v>
                </c:pt>
                <c:pt idx="5">
                  <c:v>349.0</c:v>
                </c:pt>
                <c:pt idx="6">
                  <c:v>355.0</c:v>
                </c:pt>
                <c:pt idx="7">
                  <c:v>356.0</c:v>
                </c:pt>
                <c:pt idx="8">
                  <c:v>376.0</c:v>
                </c:pt>
                <c:pt idx="9">
                  <c:v>356.0</c:v>
                </c:pt>
              </c:numCache>
            </c:numRef>
          </c:val>
        </c:ser>
        <c:ser>
          <c:idx val="1"/>
          <c:order val="3"/>
          <c:tx>
            <c:strRef>
              <c:f>Sheet4!$I$1</c:f>
              <c:strCache>
                <c:ptCount val="1"/>
                <c:pt idx="0">
                  <c:v>DGETRF_GPU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numRef>
              <c:f>Sheet4!$H$2:$H$11</c:f>
              <c:numCache>
                <c:formatCode>General</c:formatCode>
                <c:ptCount val="10"/>
                <c:pt idx="0">
                  <c:v>1024.0</c:v>
                </c:pt>
                <c:pt idx="1">
                  <c:v>2048.0</c:v>
                </c:pt>
                <c:pt idx="2">
                  <c:v>3072.0</c:v>
                </c:pt>
                <c:pt idx="3">
                  <c:v>4032.0</c:v>
                </c:pt>
                <c:pt idx="4">
                  <c:v>5184.0</c:v>
                </c:pt>
                <c:pt idx="5">
                  <c:v>6016.0</c:v>
                </c:pt>
                <c:pt idx="6">
                  <c:v>7040.0</c:v>
                </c:pt>
                <c:pt idx="7">
                  <c:v>8064.0</c:v>
                </c:pt>
                <c:pt idx="8">
                  <c:v>9088.0</c:v>
                </c:pt>
                <c:pt idx="9">
                  <c:v>10112.0</c:v>
                </c:pt>
              </c:numCache>
            </c:numRef>
          </c:cat>
          <c:val>
            <c:numRef>
              <c:f>Sheet4!$I$2:$I$11</c:f>
              <c:numCache>
                <c:formatCode>General</c:formatCode>
                <c:ptCount val="10"/>
                <c:pt idx="0">
                  <c:v>20.0</c:v>
                </c:pt>
                <c:pt idx="1">
                  <c:v>155.82</c:v>
                </c:pt>
                <c:pt idx="2">
                  <c:v>190.26</c:v>
                </c:pt>
                <c:pt idx="3">
                  <c:v>246.99</c:v>
                </c:pt>
                <c:pt idx="4">
                  <c:v>279.39</c:v>
                </c:pt>
                <c:pt idx="5">
                  <c:v>296.44</c:v>
                </c:pt>
                <c:pt idx="6">
                  <c:v>309.41</c:v>
                </c:pt>
                <c:pt idx="7">
                  <c:v>319.9299999999996</c:v>
                </c:pt>
                <c:pt idx="8">
                  <c:v>330.26</c:v>
                </c:pt>
                <c:pt idx="9">
                  <c:v>336.05</c:v>
                </c:pt>
              </c:numCache>
            </c:numRef>
          </c:val>
        </c:ser>
        <c:marker val="1"/>
        <c:axId val="675698760"/>
        <c:axId val="515517352"/>
      </c:lineChart>
      <c:catAx>
        <c:axId val="675698760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515517352"/>
        <c:crosses val="autoZero"/>
        <c:auto val="1"/>
        <c:lblAlgn val="ctr"/>
        <c:lblOffset val="100"/>
      </c:catAx>
      <c:valAx>
        <c:axId val="515517352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6756987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51224817977431"/>
          <c:y val="0.127138870492663"/>
          <c:w val="0.248775182022569"/>
          <c:h val="0.241382643865954"/>
        </c:manualLayout>
      </c:layout>
      <c:txPr>
        <a:bodyPr/>
        <a:lstStyle/>
        <a:p>
          <a:pPr>
            <a:defRPr sz="1600">
              <a:latin typeface="Arial"/>
              <a:cs typeface="Arial"/>
            </a:defRPr>
          </a:pPr>
          <a:endParaRPr lang="en-US"/>
        </a:p>
      </c:txPr>
    </c:legend>
    <c:plotVisOnly val="1"/>
  </c:chart>
  <c:externalData r:id="rId1"/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>
        <c:manualLayout>
          <c:layoutTarget val="inner"/>
          <c:xMode val="edge"/>
          <c:yMode val="edge"/>
          <c:x val="0.09890046085732"/>
          <c:y val="0.0350182059921132"/>
          <c:w val="0.600857971615809"/>
          <c:h val="0.798876289905873"/>
        </c:manualLayout>
      </c:layout>
      <c:lineChart>
        <c:grouping val="standard"/>
        <c:ser>
          <c:idx val="2"/>
          <c:order val="0"/>
          <c:tx>
            <c:v>"MAGMA (host+1 GPU)"</c:v>
          </c:tx>
          <c:spPr>
            <a:ln w="38100">
              <a:solidFill>
                <a:schemeClr val="accent2"/>
              </a:solidFill>
            </a:ln>
          </c:spPr>
          <c:marker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numRef>
              <c:f>Sheet2!$A$3:$A$15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Sheet2!$C$3:$C$15</c:f>
              <c:numCache>
                <c:formatCode>General</c:formatCode>
                <c:ptCount val="13"/>
                <c:pt idx="0">
                  <c:v>146.75</c:v>
                </c:pt>
                <c:pt idx="1">
                  <c:v>367.72</c:v>
                </c:pt>
                <c:pt idx="2">
                  <c:v>550.11</c:v>
                </c:pt>
                <c:pt idx="3">
                  <c:v>667.66</c:v>
                </c:pt>
                <c:pt idx="4">
                  <c:v>749.89</c:v>
                </c:pt>
                <c:pt idx="5">
                  <c:v>793.14</c:v>
                </c:pt>
                <c:pt idx="6">
                  <c:v>825.87</c:v>
                </c:pt>
                <c:pt idx="7">
                  <c:v>874.8099999999994</c:v>
                </c:pt>
                <c:pt idx="8">
                  <c:v>899.4599999999994</c:v>
                </c:pt>
                <c:pt idx="9">
                  <c:v>910.8499999999981</c:v>
                </c:pt>
                <c:pt idx="10">
                  <c:v>930.1</c:v>
                </c:pt>
                <c:pt idx="11">
                  <c:v>939.76</c:v>
                </c:pt>
                <c:pt idx="12">
                  <c:v>945.55</c:v>
                </c:pt>
              </c:numCache>
            </c:numRef>
          </c:val>
        </c:ser>
        <c:ser>
          <c:idx val="1"/>
          <c:order val="1"/>
          <c:tx>
            <c:v>MKL (host)</c:v>
          </c:tx>
          <c:spPr>
            <a:ln w="38100">
              <a:solidFill>
                <a:schemeClr val="tx2"/>
              </a:solidFill>
            </a:ln>
          </c:spPr>
          <c:marker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cat>
            <c:numRef>
              <c:f>Sheet2!$A$3:$A$15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Sheet2!$B$3:$B$15</c:f>
              <c:numCache>
                <c:formatCode>General</c:formatCode>
                <c:ptCount val="13"/>
                <c:pt idx="0">
                  <c:v>106.47</c:v>
                </c:pt>
                <c:pt idx="1">
                  <c:v>130.37</c:v>
                </c:pt>
                <c:pt idx="2">
                  <c:v>134.25</c:v>
                </c:pt>
                <c:pt idx="3">
                  <c:v>139.65</c:v>
                </c:pt>
                <c:pt idx="4">
                  <c:v>143.55</c:v>
                </c:pt>
                <c:pt idx="5">
                  <c:v>144.78</c:v>
                </c:pt>
                <c:pt idx="6">
                  <c:v>146.18</c:v>
                </c:pt>
                <c:pt idx="7">
                  <c:v>146.43</c:v>
                </c:pt>
                <c:pt idx="8">
                  <c:v>146.6</c:v>
                </c:pt>
                <c:pt idx="9">
                  <c:v>148.92</c:v>
                </c:pt>
                <c:pt idx="10">
                  <c:v>148.41</c:v>
                </c:pt>
                <c:pt idx="11">
                  <c:v>148.44</c:v>
                </c:pt>
                <c:pt idx="12">
                  <c:v>149.68</c:v>
                </c:pt>
              </c:numCache>
            </c:numRef>
          </c:val>
        </c:ser>
        <c:marker val="1"/>
        <c:axId val="729919432"/>
        <c:axId val="729995032"/>
      </c:lineChart>
      <c:catAx>
        <c:axId val="729919432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</a:defRPr>
            </a:pPr>
            <a:endParaRPr lang="en-US"/>
          </a:p>
        </c:txPr>
        <c:crossAx val="729995032"/>
        <c:crosses val="autoZero"/>
        <c:auto val="1"/>
        <c:lblAlgn val="ctr"/>
        <c:lblOffset val="100"/>
        <c:tickLblSkip val="1"/>
        <c:tickMarkSkip val="1"/>
      </c:catAx>
      <c:valAx>
        <c:axId val="729995032"/>
        <c:scaling>
          <c:orientation val="minMax"/>
          <c:max val="1800.0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</a:defRPr>
            </a:pPr>
            <a:endParaRPr lang="en-US"/>
          </a:p>
        </c:txPr>
        <c:crossAx val="7299194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79179740608063"/>
          <c:y val="0.141394752654357"/>
          <c:w val="0.319181617575329"/>
          <c:h val="0.198052487648632"/>
        </c:manualLayout>
      </c:layout>
      <c:txPr>
        <a:bodyPr/>
        <a:lstStyle/>
        <a:p>
          <a:pPr>
            <a:defRPr sz="1600" spc="-100">
              <a:latin typeface="Arial"/>
            </a:defRPr>
          </a:pPr>
          <a:endParaRPr lang="en-US"/>
        </a:p>
      </c:txPr>
    </c:legend>
    <c:plotVisOnly val="1"/>
  </c:chart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>
        <c:manualLayout>
          <c:layoutTarget val="inner"/>
          <c:xMode val="edge"/>
          <c:yMode val="edge"/>
          <c:x val="0.09890046085732"/>
          <c:y val="0.0350182059921132"/>
          <c:w val="0.600857971615809"/>
          <c:h val="0.798876289905873"/>
        </c:manualLayout>
      </c:layout>
      <c:lineChart>
        <c:grouping val="standard"/>
        <c:ser>
          <c:idx val="0"/>
          <c:order val="0"/>
          <c:tx>
            <c:v>"MAGMA (host+2 GPUs)"</c:v>
          </c:tx>
          <c:spPr>
            <a:ln w="38100"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val>
            <c:numRef>
              <c:f>Sheet2!$D$3:$D$15</c:f>
              <c:numCache>
                <c:formatCode>General</c:formatCode>
                <c:ptCount val="13"/>
                <c:pt idx="0">
                  <c:v>160.76</c:v>
                </c:pt>
                <c:pt idx="1">
                  <c:v>406.0</c:v>
                </c:pt>
                <c:pt idx="2">
                  <c:v>696.8199999999994</c:v>
                </c:pt>
                <c:pt idx="3">
                  <c:v>867.07</c:v>
                </c:pt>
                <c:pt idx="4">
                  <c:v>1005.28</c:v>
                </c:pt>
                <c:pt idx="5">
                  <c:v>1188.02</c:v>
                </c:pt>
                <c:pt idx="6">
                  <c:v>1340.35</c:v>
                </c:pt>
                <c:pt idx="7">
                  <c:v>1439.38</c:v>
                </c:pt>
                <c:pt idx="8">
                  <c:v>1515.0</c:v>
                </c:pt>
                <c:pt idx="9">
                  <c:v>1578.2</c:v>
                </c:pt>
                <c:pt idx="10">
                  <c:v>1638.45</c:v>
                </c:pt>
                <c:pt idx="11">
                  <c:v>1683.37</c:v>
                </c:pt>
                <c:pt idx="12">
                  <c:v>1734.26</c:v>
                </c:pt>
              </c:numCache>
            </c:numRef>
          </c:val>
        </c:ser>
        <c:ser>
          <c:idx val="2"/>
          <c:order val="1"/>
          <c:tx>
            <c:v>"MAGMA (host+1 GPU)"</c:v>
          </c:tx>
          <c:spPr>
            <a:ln w="38100">
              <a:solidFill>
                <a:schemeClr val="accent2"/>
              </a:solidFill>
            </a:ln>
          </c:spPr>
          <c:marker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numRef>
              <c:f>Sheet2!$A$3:$A$15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Sheet2!$C$3:$C$15</c:f>
              <c:numCache>
                <c:formatCode>General</c:formatCode>
                <c:ptCount val="13"/>
                <c:pt idx="0">
                  <c:v>146.75</c:v>
                </c:pt>
                <c:pt idx="1">
                  <c:v>367.72</c:v>
                </c:pt>
                <c:pt idx="2">
                  <c:v>550.11</c:v>
                </c:pt>
                <c:pt idx="3">
                  <c:v>667.66</c:v>
                </c:pt>
                <c:pt idx="4">
                  <c:v>749.89</c:v>
                </c:pt>
                <c:pt idx="5">
                  <c:v>793.14</c:v>
                </c:pt>
                <c:pt idx="6">
                  <c:v>825.87</c:v>
                </c:pt>
                <c:pt idx="7">
                  <c:v>874.8099999999994</c:v>
                </c:pt>
                <c:pt idx="8">
                  <c:v>899.4599999999994</c:v>
                </c:pt>
                <c:pt idx="9">
                  <c:v>910.8499999999992</c:v>
                </c:pt>
                <c:pt idx="10">
                  <c:v>930.1</c:v>
                </c:pt>
                <c:pt idx="11">
                  <c:v>939.76</c:v>
                </c:pt>
                <c:pt idx="12">
                  <c:v>945.55</c:v>
                </c:pt>
              </c:numCache>
            </c:numRef>
          </c:val>
        </c:ser>
        <c:ser>
          <c:idx val="1"/>
          <c:order val="2"/>
          <c:tx>
            <c:v>MKL (host)</c:v>
          </c:tx>
          <c:spPr>
            <a:ln w="38100">
              <a:solidFill>
                <a:schemeClr val="tx2"/>
              </a:solidFill>
            </a:ln>
          </c:spPr>
          <c:marker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cat>
            <c:numRef>
              <c:f>Sheet2!$A$3:$A$15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Sheet2!$B$3:$B$15</c:f>
              <c:numCache>
                <c:formatCode>General</c:formatCode>
                <c:ptCount val="13"/>
                <c:pt idx="0">
                  <c:v>106.47</c:v>
                </c:pt>
                <c:pt idx="1">
                  <c:v>130.37</c:v>
                </c:pt>
                <c:pt idx="2">
                  <c:v>134.25</c:v>
                </c:pt>
                <c:pt idx="3">
                  <c:v>139.65</c:v>
                </c:pt>
                <c:pt idx="4">
                  <c:v>143.55</c:v>
                </c:pt>
                <c:pt idx="5">
                  <c:v>144.78</c:v>
                </c:pt>
                <c:pt idx="6">
                  <c:v>146.18</c:v>
                </c:pt>
                <c:pt idx="7">
                  <c:v>146.43</c:v>
                </c:pt>
                <c:pt idx="8">
                  <c:v>146.6</c:v>
                </c:pt>
                <c:pt idx="9">
                  <c:v>148.92</c:v>
                </c:pt>
                <c:pt idx="10">
                  <c:v>148.41</c:v>
                </c:pt>
                <c:pt idx="11">
                  <c:v>148.44</c:v>
                </c:pt>
                <c:pt idx="12">
                  <c:v>149.68</c:v>
                </c:pt>
              </c:numCache>
            </c:numRef>
          </c:val>
        </c:ser>
        <c:marker val="1"/>
        <c:axId val="720739288"/>
        <c:axId val="708670456"/>
      </c:lineChart>
      <c:catAx>
        <c:axId val="720739288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</a:defRPr>
            </a:pPr>
            <a:endParaRPr lang="en-US"/>
          </a:p>
        </c:txPr>
        <c:crossAx val="708670456"/>
        <c:crosses val="autoZero"/>
        <c:auto val="1"/>
        <c:lblAlgn val="ctr"/>
        <c:lblOffset val="100"/>
        <c:tickLblSkip val="1"/>
        <c:tickMarkSkip val="1"/>
      </c:catAx>
      <c:valAx>
        <c:axId val="708670456"/>
        <c:scaling>
          <c:orientation val="minMax"/>
          <c:max val="1800.0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</a:defRPr>
            </a:pPr>
            <a:endParaRPr lang="en-US"/>
          </a:p>
        </c:txPr>
        <c:crossAx val="7207392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79179740608063"/>
          <c:y val="0.141394752654357"/>
          <c:w val="0.319181617575329"/>
          <c:h val="0.198052487648632"/>
        </c:manualLayout>
      </c:layout>
      <c:txPr>
        <a:bodyPr/>
        <a:lstStyle/>
        <a:p>
          <a:pPr>
            <a:defRPr sz="1600" spc="-100">
              <a:latin typeface="Arial"/>
            </a:defRPr>
          </a:pPr>
          <a:endParaRPr lang="en-US"/>
        </a:p>
      </c:txPr>
    </c:legend>
    <c:plotVisOnly val="1"/>
  </c:chart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>
        <c:manualLayout>
          <c:layoutTarget val="inner"/>
          <c:xMode val="edge"/>
          <c:yMode val="edge"/>
          <c:x val="0.136405597840205"/>
          <c:y val="0.032181216478375"/>
          <c:w val="0.812410620370141"/>
          <c:h val="0.819582106584503"/>
        </c:manualLayout>
      </c:layout>
      <c:scatterChart>
        <c:scatterStyle val="lineMarker"/>
        <c:ser>
          <c:idx val="1"/>
          <c:order val="0"/>
          <c:tx>
            <c:strRef>
              <c:f>DGEQRF!$C$1</c:f>
              <c:strCache>
                <c:ptCount val="1"/>
                <c:pt idx="0">
                  <c:v>MAGMA_DGEQRF</c:v>
                </c:pt>
              </c:strCache>
            </c:strRef>
          </c:tx>
          <c:spPr>
            <a:ln w="38100"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DGEQRF!$A$2:$A$28</c:f>
              <c:numCache>
                <c:formatCode>General</c:formatCode>
                <c:ptCount val="27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</c:numCache>
            </c:numRef>
          </c:xVal>
          <c:yVal>
            <c:numRef>
              <c:f>DGEQRF!$C$2:$C$28</c:f>
              <c:numCache>
                <c:formatCode>General</c:formatCode>
                <c:ptCount val="27"/>
                <c:pt idx="0">
                  <c:v>21.08</c:v>
                </c:pt>
                <c:pt idx="1">
                  <c:v>67.9</c:v>
                </c:pt>
                <c:pt idx="2">
                  <c:v>129.05</c:v>
                </c:pt>
                <c:pt idx="3">
                  <c:v>189.9</c:v>
                </c:pt>
                <c:pt idx="4">
                  <c:v>255.7</c:v>
                </c:pt>
                <c:pt idx="5">
                  <c:v>320.01</c:v>
                </c:pt>
                <c:pt idx="6">
                  <c:v>384.15</c:v>
                </c:pt>
                <c:pt idx="7">
                  <c:v>433.0</c:v>
                </c:pt>
                <c:pt idx="8">
                  <c:v>490.8</c:v>
                </c:pt>
                <c:pt idx="9">
                  <c:v>515.55</c:v>
                </c:pt>
                <c:pt idx="10">
                  <c:v>559.54</c:v>
                </c:pt>
                <c:pt idx="11">
                  <c:v>584.3199999999996</c:v>
                </c:pt>
                <c:pt idx="12">
                  <c:v>618.48</c:v>
                </c:pt>
                <c:pt idx="13">
                  <c:v>639.14</c:v>
                </c:pt>
                <c:pt idx="14">
                  <c:v>653.9</c:v>
                </c:pt>
                <c:pt idx="15">
                  <c:v>669.76</c:v>
                </c:pt>
                <c:pt idx="16">
                  <c:v>690.3599999999996</c:v>
                </c:pt>
                <c:pt idx="17">
                  <c:v>703.18</c:v>
                </c:pt>
                <c:pt idx="18">
                  <c:v>716.39</c:v>
                </c:pt>
                <c:pt idx="19">
                  <c:v>721.77</c:v>
                </c:pt>
                <c:pt idx="20">
                  <c:v>731.64</c:v>
                </c:pt>
                <c:pt idx="21">
                  <c:v>743.3199999999996</c:v>
                </c:pt>
                <c:pt idx="22">
                  <c:v>749.18</c:v>
                </c:pt>
                <c:pt idx="23">
                  <c:v>757.08</c:v>
                </c:pt>
                <c:pt idx="24">
                  <c:v>767.15</c:v>
                </c:pt>
                <c:pt idx="25">
                  <c:v>772.9299999999995</c:v>
                </c:pt>
                <c:pt idx="26">
                  <c:v>780.9599999999996</c:v>
                </c:pt>
              </c:numCache>
            </c:numRef>
          </c:yVal>
        </c:ser>
        <c:ser>
          <c:idx val="0"/>
          <c:order val="1"/>
          <c:tx>
            <c:strRef>
              <c:f>DGEQRF!$B$1</c:f>
              <c:strCache>
                <c:ptCount val="1"/>
                <c:pt idx="0">
                  <c:v>CPU_DGEQRF</c:v>
                </c:pt>
              </c:strCache>
            </c:strRef>
          </c:tx>
          <c:spPr>
            <a:ln w="38100"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DGEQRF!$A$2:$A$28</c:f>
              <c:numCache>
                <c:formatCode>General</c:formatCode>
                <c:ptCount val="27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</c:numCache>
            </c:numRef>
          </c:xVal>
          <c:yVal>
            <c:numRef>
              <c:f>DGEQRF!$B$2:$B$28</c:f>
              <c:numCache>
                <c:formatCode>General</c:formatCode>
                <c:ptCount val="27"/>
                <c:pt idx="0">
                  <c:v>78.43</c:v>
                </c:pt>
                <c:pt idx="1">
                  <c:v>123.31</c:v>
                </c:pt>
                <c:pt idx="2">
                  <c:v>136.77</c:v>
                </c:pt>
                <c:pt idx="3">
                  <c:v>148.95</c:v>
                </c:pt>
                <c:pt idx="4">
                  <c:v>166.7</c:v>
                </c:pt>
                <c:pt idx="5">
                  <c:v>168.24</c:v>
                </c:pt>
                <c:pt idx="6">
                  <c:v>180.0</c:v>
                </c:pt>
                <c:pt idx="7">
                  <c:v>204.74</c:v>
                </c:pt>
                <c:pt idx="8">
                  <c:v>244.27</c:v>
                </c:pt>
                <c:pt idx="9">
                  <c:v>245.99</c:v>
                </c:pt>
                <c:pt idx="10">
                  <c:v>259.09</c:v>
                </c:pt>
                <c:pt idx="11">
                  <c:v>260.06</c:v>
                </c:pt>
                <c:pt idx="12">
                  <c:v>269.03</c:v>
                </c:pt>
                <c:pt idx="13">
                  <c:v>270.46</c:v>
                </c:pt>
                <c:pt idx="14">
                  <c:v>261.63</c:v>
                </c:pt>
                <c:pt idx="15">
                  <c:v>262.99</c:v>
                </c:pt>
                <c:pt idx="16">
                  <c:v>270.52</c:v>
                </c:pt>
                <c:pt idx="17">
                  <c:v>267.52</c:v>
                </c:pt>
                <c:pt idx="18">
                  <c:v>277.44</c:v>
                </c:pt>
                <c:pt idx="19">
                  <c:v>277.57</c:v>
                </c:pt>
                <c:pt idx="20">
                  <c:v>278.34</c:v>
                </c:pt>
                <c:pt idx="21">
                  <c:v>278.09</c:v>
                </c:pt>
                <c:pt idx="22">
                  <c:v>277.79</c:v>
                </c:pt>
                <c:pt idx="23">
                  <c:v>278.14</c:v>
                </c:pt>
                <c:pt idx="24">
                  <c:v>280.54</c:v>
                </c:pt>
                <c:pt idx="25">
                  <c:v>280.46</c:v>
                </c:pt>
                <c:pt idx="26">
                  <c:v>276.08</c:v>
                </c:pt>
              </c:numCache>
            </c:numRef>
          </c:yVal>
        </c:ser>
        <c:axId val="704731512"/>
        <c:axId val="573321528"/>
      </c:scatterChart>
      <c:valAx>
        <c:axId val="704731512"/>
        <c:scaling>
          <c:orientation val="minMax"/>
          <c:max val="28000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Matrix Size N X N</a:t>
                </a:r>
              </a:p>
            </c:rich>
          </c:tx>
          <c:layout/>
        </c:title>
        <c:numFmt formatCode="General" sourceLinked="1"/>
        <c:minorTickMark val="out"/>
        <c:tickLblPos val="nextTo"/>
        <c:txPr>
          <a:bodyPr/>
          <a:lstStyle/>
          <a:p>
            <a:pPr>
              <a:defRPr sz="1600" b="1" i="0"/>
            </a:pPr>
            <a:endParaRPr lang="en-US"/>
          </a:p>
        </c:txPr>
        <c:crossAx val="573321528"/>
        <c:crosses val="autoZero"/>
        <c:crossBetween val="midCat"/>
      </c:valAx>
      <c:valAx>
        <c:axId val="573321528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Performance</a:t>
                </a:r>
                <a:r>
                  <a:rPr lang="en-US" sz="1600" baseline="0"/>
                  <a:t> GFLOP/s</a:t>
                </a:r>
                <a:endParaRPr lang="en-US" sz="1600"/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 sz="1600" b="1" i="0"/>
            </a:pPr>
            <a:endParaRPr lang="en-US"/>
          </a:p>
        </c:txPr>
        <c:crossAx val="70473151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54313147265455"/>
          <c:y val="0.0566123543154357"/>
          <c:w val="0.275148492223706"/>
          <c:h val="0.132863631176538"/>
        </c:manualLayout>
      </c:layout>
      <c:spPr>
        <a:solidFill>
          <a:schemeClr val="bg1">
            <a:lumMod val="50000"/>
            <a:alpha val="25000"/>
          </a:schemeClr>
        </a:solidFill>
        <a:ln>
          <a:solidFill>
            <a:schemeClr val="tx1"/>
          </a:solidFill>
        </a:ln>
      </c:spPr>
      <c:txPr>
        <a:bodyPr/>
        <a:lstStyle/>
        <a:p>
          <a:pPr>
            <a:defRPr sz="1400" b="1"/>
          </a:pPr>
          <a:endParaRPr lang="en-US"/>
        </a:p>
      </c:txPr>
    </c:legend>
    <c:plotVisOnly val="1"/>
  </c:chart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>
        <c:manualLayout>
          <c:layoutTarget val="inner"/>
          <c:xMode val="edge"/>
          <c:yMode val="edge"/>
          <c:x val="0.139014137583575"/>
          <c:y val="0.0320419038529275"/>
          <c:w val="0.810115611285738"/>
          <c:h val="0.810458337021622"/>
        </c:manualLayout>
      </c:layout>
      <c:scatterChart>
        <c:scatterStyle val="lineMarker"/>
        <c:ser>
          <c:idx val="1"/>
          <c:order val="0"/>
          <c:tx>
            <c:strRef>
              <c:f>DPOTRF!$C$1</c:f>
              <c:strCache>
                <c:ptCount val="1"/>
                <c:pt idx="0">
                  <c:v>MAGMA_DPOTRF</c:v>
                </c:pt>
              </c:strCache>
            </c:strRef>
          </c:tx>
          <c:spPr>
            <a:ln w="38100"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DPOTRF!$A$2:$A$87</c:f>
              <c:numCache>
                <c:formatCode>General</c:formatCode>
                <c:ptCount val="86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</c:numCache>
            </c:numRef>
          </c:xVal>
          <c:yVal>
            <c:numRef>
              <c:f>DPOTRF!$C$2:$C$87</c:f>
              <c:numCache>
                <c:formatCode>General</c:formatCode>
                <c:ptCount val="86"/>
                <c:pt idx="0">
                  <c:v>33.61</c:v>
                </c:pt>
                <c:pt idx="1">
                  <c:v>90.46</c:v>
                </c:pt>
                <c:pt idx="2">
                  <c:v>150.62</c:v>
                </c:pt>
                <c:pt idx="3">
                  <c:v>264.72</c:v>
                </c:pt>
                <c:pt idx="4">
                  <c:v>329.13</c:v>
                </c:pt>
                <c:pt idx="5">
                  <c:v>384.46</c:v>
                </c:pt>
                <c:pt idx="6">
                  <c:v>458.69</c:v>
                </c:pt>
                <c:pt idx="7">
                  <c:v>462.1</c:v>
                </c:pt>
                <c:pt idx="8">
                  <c:v>507.11</c:v>
                </c:pt>
                <c:pt idx="9">
                  <c:v>532.4299999999995</c:v>
                </c:pt>
                <c:pt idx="10">
                  <c:v>562.28</c:v>
                </c:pt>
                <c:pt idx="11">
                  <c:v>621.73</c:v>
                </c:pt>
                <c:pt idx="12">
                  <c:v>639.19</c:v>
                </c:pt>
                <c:pt idx="13">
                  <c:v>653.22</c:v>
                </c:pt>
                <c:pt idx="14">
                  <c:v>658.42</c:v>
                </c:pt>
                <c:pt idx="15">
                  <c:v>669.68</c:v>
                </c:pt>
                <c:pt idx="16">
                  <c:v>695.9</c:v>
                </c:pt>
                <c:pt idx="17">
                  <c:v>716.79</c:v>
                </c:pt>
                <c:pt idx="18">
                  <c:v>724.9400000000001</c:v>
                </c:pt>
                <c:pt idx="19">
                  <c:v>730.8399999999996</c:v>
                </c:pt>
                <c:pt idx="20">
                  <c:v>742.3299999999996</c:v>
                </c:pt>
                <c:pt idx="21">
                  <c:v>747.38</c:v>
                </c:pt>
                <c:pt idx="22">
                  <c:v>756.26</c:v>
                </c:pt>
                <c:pt idx="23">
                  <c:v>768.73</c:v>
                </c:pt>
                <c:pt idx="24">
                  <c:v>782.64</c:v>
                </c:pt>
                <c:pt idx="25">
                  <c:v>792.4299999999995</c:v>
                </c:pt>
                <c:pt idx="26">
                  <c:v>804.9299999999995</c:v>
                </c:pt>
                <c:pt idx="57">
                  <c:v>15.67</c:v>
                </c:pt>
                <c:pt idx="58">
                  <c:v>77.99</c:v>
                </c:pt>
                <c:pt idx="59">
                  <c:v>146.82</c:v>
                </c:pt>
                <c:pt idx="60">
                  <c:v>218.84</c:v>
                </c:pt>
                <c:pt idx="61">
                  <c:v>295.26</c:v>
                </c:pt>
                <c:pt idx="62">
                  <c:v>359.85</c:v>
                </c:pt>
                <c:pt idx="63">
                  <c:v>420.13</c:v>
                </c:pt>
                <c:pt idx="64">
                  <c:v>452.96</c:v>
                </c:pt>
                <c:pt idx="65">
                  <c:v>499.89</c:v>
                </c:pt>
                <c:pt idx="66">
                  <c:v>531.91</c:v>
                </c:pt>
                <c:pt idx="67">
                  <c:v>557.89</c:v>
                </c:pt>
                <c:pt idx="68">
                  <c:v>578.37</c:v>
                </c:pt>
                <c:pt idx="69">
                  <c:v>612.0599999999995</c:v>
                </c:pt>
                <c:pt idx="70">
                  <c:v>632.4400000000001</c:v>
                </c:pt>
                <c:pt idx="71">
                  <c:v>648.25</c:v>
                </c:pt>
                <c:pt idx="72">
                  <c:v>642.9499999999996</c:v>
                </c:pt>
                <c:pt idx="73">
                  <c:v>683.15</c:v>
                </c:pt>
                <c:pt idx="74">
                  <c:v>691.4599999999996</c:v>
                </c:pt>
                <c:pt idx="75">
                  <c:v>702.98</c:v>
                </c:pt>
                <c:pt idx="76">
                  <c:v>706.57</c:v>
                </c:pt>
                <c:pt idx="77">
                  <c:v>719.37</c:v>
                </c:pt>
                <c:pt idx="78">
                  <c:v>719.28</c:v>
                </c:pt>
                <c:pt idx="79">
                  <c:v>737.14</c:v>
                </c:pt>
                <c:pt idx="80">
                  <c:v>729.37</c:v>
                </c:pt>
                <c:pt idx="81">
                  <c:v>753.68</c:v>
                </c:pt>
                <c:pt idx="82">
                  <c:v>760.9499999999996</c:v>
                </c:pt>
                <c:pt idx="83">
                  <c:v>765.75</c:v>
                </c:pt>
                <c:pt idx="84">
                  <c:v>775.5599999999995</c:v>
                </c:pt>
                <c:pt idx="85">
                  <c:v>780.73</c:v>
                </c:pt>
              </c:numCache>
            </c:numRef>
          </c:yVal>
        </c:ser>
        <c:ser>
          <c:idx val="0"/>
          <c:order val="1"/>
          <c:tx>
            <c:strRef>
              <c:f>DPOTRF!$B$1</c:f>
              <c:strCache>
                <c:ptCount val="1"/>
                <c:pt idx="0">
                  <c:v>CPU_DPOTRF</c:v>
                </c:pt>
              </c:strCache>
            </c:strRef>
          </c:tx>
          <c:spPr>
            <a:ln w="38100"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DPOTRF!$A$2:$A$87</c:f>
              <c:numCache>
                <c:formatCode>General</c:formatCode>
                <c:ptCount val="86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</c:numCache>
            </c:numRef>
          </c:xVal>
          <c:yVal>
            <c:numRef>
              <c:f>DPOTRF!$B$2:$B$87</c:f>
              <c:numCache>
                <c:formatCode>General</c:formatCode>
                <c:ptCount val="86"/>
                <c:pt idx="0">
                  <c:v>65.43</c:v>
                </c:pt>
                <c:pt idx="1">
                  <c:v>152.61</c:v>
                </c:pt>
                <c:pt idx="2">
                  <c:v>189.43</c:v>
                </c:pt>
                <c:pt idx="3">
                  <c:v>203.02</c:v>
                </c:pt>
                <c:pt idx="4">
                  <c:v>221.72</c:v>
                </c:pt>
                <c:pt idx="5">
                  <c:v>240.5</c:v>
                </c:pt>
                <c:pt idx="6">
                  <c:v>272.14</c:v>
                </c:pt>
                <c:pt idx="7">
                  <c:v>267.86</c:v>
                </c:pt>
                <c:pt idx="8">
                  <c:v>273.65</c:v>
                </c:pt>
                <c:pt idx="9">
                  <c:v>273.04</c:v>
                </c:pt>
                <c:pt idx="10">
                  <c:v>262.02</c:v>
                </c:pt>
                <c:pt idx="11">
                  <c:v>270.27</c:v>
                </c:pt>
                <c:pt idx="12">
                  <c:v>286.25</c:v>
                </c:pt>
                <c:pt idx="13">
                  <c:v>284.61</c:v>
                </c:pt>
                <c:pt idx="14">
                  <c:v>279.97</c:v>
                </c:pt>
                <c:pt idx="15">
                  <c:v>280.99</c:v>
                </c:pt>
                <c:pt idx="16">
                  <c:v>282.38</c:v>
                </c:pt>
                <c:pt idx="17">
                  <c:v>279.95</c:v>
                </c:pt>
                <c:pt idx="18">
                  <c:v>288.53</c:v>
                </c:pt>
                <c:pt idx="19">
                  <c:v>290.49</c:v>
                </c:pt>
                <c:pt idx="20">
                  <c:v>286.73</c:v>
                </c:pt>
                <c:pt idx="21">
                  <c:v>281.22</c:v>
                </c:pt>
                <c:pt idx="22">
                  <c:v>282.01</c:v>
                </c:pt>
                <c:pt idx="23">
                  <c:v>290.25</c:v>
                </c:pt>
                <c:pt idx="24">
                  <c:v>293.87</c:v>
                </c:pt>
                <c:pt idx="25">
                  <c:v>290.57</c:v>
                </c:pt>
                <c:pt idx="26">
                  <c:v>294.24</c:v>
                </c:pt>
              </c:numCache>
            </c:numRef>
          </c:yVal>
        </c:ser>
        <c:axId val="703468392"/>
        <c:axId val="705339736"/>
      </c:scatterChart>
      <c:valAx>
        <c:axId val="703468392"/>
        <c:scaling>
          <c:orientation val="minMax"/>
          <c:max val="28000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Matrix</a:t>
                </a:r>
                <a:r>
                  <a:rPr lang="en-US" sz="1600" baseline="0"/>
                  <a:t> Size N X N</a:t>
                </a:r>
                <a:endParaRPr lang="en-US" sz="1600"/>
              </a:p>
            </c:rich>
          </c:tx>
          <c:layout/>
        </c:title>
        <c:numFmt formatCode="General" sourceLinked="1"/>
        <c:minorTickMark val="out"/>
        <c:tickLblPos val="nextTo"/>
        <c:txPr>
          <a:bodyPr/>
          <a:lstStyle/>
          <a:p>
            <a:pPr>
              <a:defRPr sz="1600" b="1" i="0"/>
            </a:pPr>
            <a:endParaRPr lang="en-US"/>
          </a:p>
        </c:txPr>
        <c:crossAx val="705339736"/>
        <c:crosses val="autoZero"/>
        <c:crossBetween val="midCat"/>
      </c:valAx>
      <c:valAx>
        <c:axId val="705339736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Performance</a:t>
                </a:r>
                <a:r>
                  <a:rPr lang="en-US" sz="1600" baseline="0"/>
                  <a:t> GFLOP/s</a:t>
                </a:r>
                <a:endParaRPr lang="en-US" sz="1600"/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 sz="1600" b="1" i="0"/>
            </a:pPr>
            <a:endParaRPr lang="en-US"/>
          </a:p>
        </c:txPr>
        <c:crossAx val="70346839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52191115399978"/>
          <c:y val="0.0523828975216516"/>
          <c:w val="0.276225571801832"/>
          <c:h val="0.142464464765287"/>
        </c:manualLayout>
      </c:layout>
      <c:spPr>
        <a:solidFill>
          <a:schemeClr val="bg1">
            <a:lumMod val="50000"/>
            <a:alpha val="25000"/>
          </a:schemeClr>
        </a:solidFill>
        <a:ln>
          <a:solidFill>
            <a:schemeClr val="tx1"/>
          </a:solidFill>
        </a:ln>
      </c:spPr>
      <c:txPr>
        <a:bodyPr/>
        <a:lstStyle/>
        <a:p>
          <a:pPr>
            <a:defRPr sz="1400" b="1"/>
          </a:pPr>
          <a:endParaRPr lang="en-US"/>
        </a:p>
      </c:txPr>
    </c:legend>
    <c:plotVisOnly val="1"/>
  </c:chart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>
        <c:manualLayout>
          <c:layoutTarget val="inner"/>
          <c:xMode val="edge"/>
          <c:yMode val="edge"/>
          <c:x val="0.139367326077409"/>
          <c:y val="0.0359304844176031"/>
          <c:w val="0.809606135065597"/>
          <c:h val="0.798562546186581"/>
        </c:manualLayout>
      </c:layout>
      <c:scatterChart>
        <c:scatterStyle val="lineMarker"/>
        <c:ser>
          <c:idx val="1"/>
          <c:order val="0"/>
          <c:tx>
            <c:strRef>
              <c:f>DGETRF!$C$1</c:f>
              <c:strCache>
                <c:ptCount val="1"/>
                <c:pt idx="0">
                  <c:v>MAGMA_DGETRF</c:v>
                </c:pt>
              </c:strCache>
            </c:strRef>
          </c:tx>
          <c:spPr>
            <a:ln w="38100"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DGETRF!$A$2:$A$28</c:f>
              <c:numCache>
                <c:formatCode>General</c:formatCode>
                <c:ptCount val="27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</c:numCache>
            </c:numRef>
          </c:xVal>
          <c:yVal>
            <c:numRef>
              <c:f>DGETRF!$C$2:$C$28</c:f>
              <c:numCache>
                <c:formatCode>General</c:formatCode>
                <c:ptCount val="27"/>
                <c:pt idx="0">
                  <c:v>31.22</c:v>
                </c:pt>
                <c:pt idx="1">
                  <c:v>94.6</c:v>
                </c:pt>
                <c:pt idx="2">
                  <c:v>160.56</c:v>
                </c:pt>
                <c:pt idx="3">
                  <c:v>225.77</c:v>
                </c:pt>
                <c:pt idx="4">
                  <c:v>306.85</c:v>
                </c:pt>
                <c:pt idx="5">
                  <c:v>373.83</c:v>
                </c:pt>
                <c:pt idx="6">
                  <c:v>412.8</c:v>
                </c:pt>
                <c:pt idx="7">
                  <c:v>480.3</c:v>
                </c:pt>
                <c:pt idx="8">
                  <c:v>520.3299999999996</c:v>
                </c:pt>
                <c:pt idx="9">
                  <c:v>576.37</c:v>
                </c:pt>
                <c:pt idx="10">
                  <c:v>598.4400000000001</c:v>
                </c:pt>
                <c:pt idx="11">
                  <c:v>631.67</c:v>
                </c:pt>
                <c:pt idx="12">
                  <c:v>643.26</c:v>
                </c:pt>
                <c:pt idx="13">
                  <c:v>681.47</c:v>
                </c:pt>
                <c:pt idx="14">
                  <c:v>678.53</c:v>
                </c:pt>
                <c:pt idx="15">
                  <c:v>693.77</c:v>
                </c:pt>
                <c:pt idx="16">
                  <c:v>701.0599999999995</c:v>
                </c:pt>
                <c:pt idx="17">
                  <c:v>723.92</c:v>
                </c:pt>
                <c:pt idx="18">
                  <c:v>736.09</c:v>
                </c:pt>
                <c:pt idx="19">
                  <c:v>743.7</c:v>
                </c:pt>
                <c:pt idx="20">
                  <c:v>755.6</c:v>
                </c:pt>
                <c:pt idx="21">
                  <c:v>762.53</c:v>
                </c:pt>
                <c:pt idx="22">
                  <c:v>755.54</c:v>
                </c:pt>
                <c:pt idx="23">
                  <c:v>756.62</c:v>
                </c:pt>
                <c:pt idx="24">
                  <c:v>770.9499999999996</c:v>
                </c:pt>
                <c:pt idx="25">
                  <c:v>778.5</c:v>
                </c:pt>
                <c:pt idx="26">
                  <c:v>784.41</c:v>
                </c:pt>
              </c:numCache>
            </c:numRef>
          </c:yVal>
        </c:ser>
        <c:ser>
          <c:idx val="0"/>
          <c:order val="1"/>
          <c:tx>
            <c:strRef>
              <c:f>DGETRF!$B$1</c:f>
              <c:strCache>
                <c:ptCount val="1"/>
                <c:pt idx="0">
                  <c:v>CPU_DGETRF</c:v>
                </c:pt>
              </c:strCache>
            </c:strRef>
          </c:tx>
          <c:spPr>
            <a:ln w="38100"/>
          </c:spPr>
          <c:marker>
            <c:spPr>
              <a:solidFill>
                <a:srgbClr val="0070C0"/>
              </a:solidFill>
              <a:ln>
                <a:solidFill>
                  <a:srgbClr val="4F81BD">
                    <a:shade val="95000"/>
                    <a:satMod val="105000"/>
                  </a:srgbClr>
                </a:solidFill>
              </a:ln>
            </c:spPr>
          </c:marker>
          <c:xVal>
            <c:numRef>
              <c:f>DGETRF!$A$2:$A$28</c:f>
              <c:numCache>
                <c:formatCode>General</c:formatCode>
                <c:ptCount val="27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</c:numCache>
            </c:numRef>
          </c:xVal>
          <c:yVal>
            <c:numRef>
              <c:f>DGETRF!$B$2:$B$28</c:f>
              <c:numCache>
                <c:formatCode>General</c:formatCode>
                <c:ptCount val="27"/>
                <c:pt idx="0">
                  <c:v>59.44</c:v>
                </c:pt>
                <c:pt idx="1">
                  <c:v>98.97</c:v>
                </c:pt>
                <c:pt idx="2">
                  <c:v>108.59</c:v>
                </c:pt>
                <c:pt idx="3">
                  <c:v>145.77</c:v>
                </c:pt>
                <c:pt idx="4">
                  <c:v>148.19</c:v>
                </c:pt>
                <c:pt idx="5">
                  <c:v>168.31</c:v>
                </c:pt>
                <c:pt idx="6">
                  <c:v>180.49</c:v>
                </c:pt>
                <c:pt idx="7">
                  <c:v>154.4</c:v>
                </c:pt>
                <c:pt idx="8">
                  <c:v>194.34</c:v>
                </c:pt>
                <c:pt idx="9">
                  <c:v>192.88</c:v>
                </c:pt>
                <c:pt idx="10">
                  <c:v>202.87</c:v>
                </c:pt>
                <c:pt idx="11">
                  <c:v>219.25</c:v>
                </c:pt>
                <c:pt idx="12">
                  <c:v>220.32</c:v>
                </c:pt>
                <c:pt idx="13">
                  <c:v>240.21</c:v>
                </c:pt>
                <c:pt idx="14">
                  <c:v>248.95</c:v>
                </c:pt>
                <c:pt idx="15">
                  <c:v>252.28</c:v>
                </c:pt>
                <c:pt idx="16">
                  <c:v>259.75</c:v>
                </c:pt>
                <c:pt idx="17">
                  <c:v>264.44</c:v>
                </c:pt>
                <c:pt idx="18">
                  <c:v>271.74</c:v>
                </c:pt>
                <c:pt idx="19">
                  <c:v>271.48</c:v>
                </c:pt>
                <c:pt idx="20">
                  <c:v>271.49</c:v>
                </c:pt>
                <c:pt idx="21">
                  <c:v>274.62</c:v>
                </c:pt>
                <c:pt idx="22">
                  <c:v>277.24</c:v>
                </c:pt>
                <c:pt idx="23">
                  <c:v>275.2</c:v>
                </c:pt>
                <c:pt idx="24">
                  <c:v>272.83</c:v>
                </c:pt>
                <c:pt idx="25">
                  <c:v>278.86</c:v>
                </c:pt>
                <c:pt idx="26">
                  <c:v>279.98</c:v>
                </c:pt>
              </c:numCache>
            </c:numRef>
          </c:yVal>
        </c:ser>
        <c:axId val="704650216"/>
        <c:axId val="705195768"/>
      </c:scatterChart>
      <c:valAx>
        <c:axId val="704650216"/>
        <c:scaling>
          <c:orientation val="minMax"/>
          <c:max val="28000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Matrix</a:t>
                </a:r>
                <a:r>
                  <a:rPr lang="en-US" sz="1600" baseline="0"/>
                  <a:t> Size N X N</a:t>
                </a:r>
                <a:endParaRPr lang="en-US" sz="1600"/>
              </a:p>
            </c:rich>
          </c:tx>
          <c:layout/>
        </c:title>
        <c:numFmt formatCode="General" sourceLinked="1"/>
        <c:minorTickMark val="out"/>
        <c:tickLblPos val="nextTo"/>
        <c:txPr>
          <a:bodyPr/>
          <a:lstStyle/>
          <a:p>
            <a:pPr>
              <a:defRPr sz="1600" b="1" i="0"/>
            </a:pPr>
            <a:endParaRPr lang="en-US"/>
          </a:p>
        </c:txPr>
        <c:crossAx val="705195768"/>
        <c:crosses val="autoZero"/>
        <c:crossBetween val="midCat"/>
      </c:valAx>
      <c:valAx>
        <c:axId val="705195768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Performance</a:t>
                </a:r>
                <a:r>
                  <a:rPr lang="en-US" sz="1600" baseline="0"/>
                  <a:t> GFLOP/s</a:t>
                </a:r>
                <a:endParaRPr lang="en-US" sz="1600"/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 sz="1600" b="1" i="0"/>
            </a:pPr>
            <a:endParaRPr lang="en-US"/>
          </a:p>
        </c:txPr>
        <c:crossAx val="70465021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53032130569522"/>
          <c:y val="0.0558236022741536"/>
          <c:w val="0.270497717763019"/>
          <c:h val="0.132863631176538"/>
        </c:manualLayout>
      </c:layout>
      <c:spPr>
        <a:solidFill>
          <a:schemeClr val="bg1">
            <a:lumMod val="50000"/>
            <a:alpha val="25000"/>
          </a:schemeClr>
        </a:solidFill>
        <a:ln>
          <a:solidFill>
            <a:schemeClr val="tx1"/>
          </a:solidFill>
        </a:ln>
      </c:spPr>
      <c:txPr>
        <a:bodyPr/>
        <a:lstStyle/>
        <a:p>
          <a:pPr>
            <a:defRPr sz="1400" b="1"/>
          </a:pPr>
          <a:endParaRPr lang="en-US"/>
        </a:p>
      </c:txPr>
    </c:legend>
    <c:plotVisOnly val="1"/>
  </c:chart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title>
      <c:tx>
        <c:rich>
          <a:bodyPr/>
          <a:lstStyle/>
          <a:p>
            <a:pPr>
              <a:defRPr/>
            </a:pPr>
            <a:r>
              <a:rPr lang="en-US" sz="2400" b="1" i="0" baseline="0" dirty="0"/>
              <a:t>MAGMA DGEQRF </a:t>
            </a:r>
            <a:r>
              <a:rPr lang="en-US" sz="2400" b="1" i="0" baseline="0" dirty="0" err="1"/>
              <a:t>Performance(Multiple</a:t>
            </a:r>
            <a:r>
              <a:rPr lang="en-US" sz="2400" b="1" i="0" baseline="0" dirty="0"/>
              <a:t> Card)</a:t>
            </a:r>
          </a:p>
        </c:rich>
      </c:tx>
      <c:layout>
        <c:manualLayout>
          <c:xMode val="edge"/>
          <c:yMode val="edge"/>
          <c:x val="0.140945892494205"/>
          <c:y val="0.00566179616056641"/>
        </c:manualLayout>
      </c:layout>
    </c:title>
    <c:plotArea>
      <c:layout>
        <c:manualLayout>
          <c:layoutTarget val="inner"/>
          <c:xMode val="edge"/>
          <c:yMode val="edge"/>
          <c:x val="0.109920220100549"/>
          <c:y val="0.145080557280597"/>
          <c:w val="0.60475605810995"/>
          <c:h val="0.689206256621115"/>
        </c:manualLayout>
      </c:layout>
      <c:scatterChart>
        <c:scatterStyle val="lineMarker"/>
        <c:ser>
          <c:idx val="3"/>
          <c:order val="0"/>
          <c:tx>
            <c:v>4 MIC</c:v>
          </c:tx>
          <c:spPr>
            <a:ln w="38100"/>
          </c:spPr>
          <c:xVal>
            <c:numRef>
              <c:f>'DGEQRF - MMIC'!$A$1:$A$42</c:f>
              <c:numCache>
                <c:formatCode>General</c:formatCode>
                <c:ptCount val="42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  <c:pt idx="27">
                  <c:v>28736.0</c:v>
                </c:pt>
                <c:pt idx="28">
                  <c:v>29760.0</c:v>
                </c:pt>
                <c:pt idx="29">
                  <c:v>30784.0</c:v>
                </c:pt>
                <c:pt idx="30">
                  <c:v>31808.0</c:v>
                </c:pt>
                <c:pt idx="31">
                  <c:v>32832.0</c:v>
                </c:pt>
                <c:pt idx="32">
                  <c:v>33856.0</c:v>
                </c:pt>
                <c:pt idx="33">
                  <c:v>34880.0</c:v>
                </c:pt>
                <c:pt idx="34">
                  <c:v>35904.0</c:v>
                </c:pt>
                <c:pt idx="35">
                  <c:v>36928.0</c:v>
                </c:pt>
                <c:pt idx="36">
                  <c:v>37952.0</c:v>
                </c:pt>
                <c:pt idx="37">
                  <c:v>38976.0</c:v>
                </c:pt>
                <c:pt idx="38">
                  <c:v>40000.0</c:v>
                </c:pt>
                <c:pt idx="39">
                  <c:v>41024.0</c:v>
                </c:pt>
                <c:pt idx="40">
                  <c:v>42048.0</c:v>
                </c:pt>
                <c:pt idx="41">
                  <c:v>43072.0</c:v>
                </c:pt>
              </c:numCache>
            </c:numRef>
          </c:xVal>
          <c:yVal>
            <c:numRef>
              <c:f>'DGEQRF - MMIC'!$F$1:$F$42</c:f>
              <c:numCache>
                <c:formatCode>General</c:formatCode>
                <c:ptCount val="42"/>
                <c:pt idx="0">
                  <c:v>14.62</c:v>
                </c:pt>
                <c:pt idx="1">
                  <c:v>49.35</c:v>
                </c:pt>
                <c:pt idx="2">
                  <c:v>94.93</c:v>
                </c:pt>
                <c:pt idx="3">
                  <c:v>150.15</c:v>
                </c:pt>
                <c:pt idx="4">
                  <c:v>202.51</c:v>
                </c:pt>
                <c:pt idx="5">
                  <c:v>251.59</c:v>
                </c:pt>
                <c:pt idx="6">
                  <c:v>318.72</c:v>
                </c:pt>
                <c:pt idx="7">
                  <c:v>387.35</c:v>
                </c:pt>
                <c:pt idx="8">
                  <c:v>441.55</c:v>
                </c:pt>
                <c:pt idx="9">
                  <c:v>501.02</c:v>
                </c:pt>
                <c:pt idx="10">
                  <c:v>581.05</c:v>
                </c:pt>
                <c:pt idx="11">
                  <c:v>657.16</c:v>
                </c:pt>
                <c:pt idx="12">
                  <c:v>696.3599999999996</c:v>
                </c:pt>
                <c:pt idx="13">
                  <c:v>772.8399999999996</c:v>
                </c:pt>
                <c:pt idx="14">
                  <c:v>847.66</c:v>
                </c:pt>
                <c:pt idx="15">
                  <c:v>912.05</c:v>
                </c:pt>
                <c:pt idx="16">
                  <c:v>938.62</c:v>
                </c:pt>
                <c:pt idx="17">
                  <c:v>986.8599999999996</c:v>
                </c:pt>
                <c:pt idx="18">
                  <c:v>1089.49</c:v>
                </c:pt>
                <c:pt idx="19">
                  <c:v>1114.28</c:v>
                </c:pt>
                <c:pt idx="20">
                  <c:v>1115.2</c:v>
                </c:pt>
                <c:pt idx="21">
                  <c:v>1183.36</c:v>
                </c:pt>
                <c:pt idx="22">
                  <c:v>1235.43</c:v>
                </c:pt>
                <c:pt idx="23">
                  <c:v>1293.97</c:v>
                </c:pt>
                <c:pt idx="24">
                  <c:v>1312.39</c:v>
                </c:pt>
                <c:pt idx="25">
                  <c:v>1390.79</c:v>
                </c:pt>
                <c:pt idx="26">
                  <c:v>1410.94</c:v>
                </c:pt>
                <c:pt idx="27">
                  <c:v>1525.56</c:v>
                </c:pt>
                <c:pt idx="28">
                  <c:v>1578.36</c:v>
                </c:pt>
                <c:pt idx="29">
                  <c:v>1622.37</c:v>
                </c:pt>
                <c:pt idx="30">
                  <c:v>1638.11</c:v>
                </c:pt>
                <c:pt idx="31">
                  <c:v>1732.39</c:v>
                </c:pt>
                <c:pt idx="32">
                  <c:v>1773.01</c:v>
                </c:pt>
                <c:pt idx="33">
                  <c:v>1849.86</c:v>
                </c:pt>
                <c:pt idx="34">
                  <c:v>1899.39</c:v>
                </c:pt>
                <c:pt idx="35">
                  <c:v>1914.65</c:v>
                </c:pt>
                <c:pt idx="36">
                  <c:v>1956.14</c:v>
                </c:pt>
                <c:pt idx="37">
                  <c:v>2005.37</c:v>
                </c:pt>
                <c:pt idx="38">
                  <c:v>2013.3</c:v>
                </c:pt>
                <c:pt idx="39">
                  <c:v>2084.27</c:v>
                </c:pt>
                <c:pt idx="40">
                  <c:v>2151.24</c:v>
                </c:pt>
                <c:pt idx="41">
                  <c:v>2187.23</c:v>
                </c:pt>
              </c:numCache>
            </c:numRef>
          </c:yVal>
        </c:ser>
        <c:ser>
          <c:idx val="2"/>
          <c:order val="1"/>
          <c:tx>
            <c:v>3 MIC</c:v>
          </c:tx>
          <c:xVal>
            <c:numRef>
              <c:f>'DGEQRF - MMIC'!$A$1:$A$42</c:f>
              <c:numCache>
                <c:formatCode>General</c:formatCode>
                <c:ptCount val="42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  <c:pt idx="27">
                  <c:v>28736.0</c:v>
                </c:pt>
                <c:pt idx="28">
                  <c:v>29760.0</c:v>
                </c:pt>
                <c:pt idx="29">
                  <c:v>30784.0</c:v>
                </c:pt>
                <c:pt idx="30">
                  <c:v>31808.0</c:v>
                </c:pt>
                <c:pt idx="31">
                  <c:v>32832.0</c:v>
                </c:pt>
                <c:pt idx="32">
                  <c:v>33856.0</c:v>
                </c:pt>
                <c:pt idx="33">
                  <c:v>34880.0</c:v>
                </c:pt>
                <c:pt idx="34">
                  <c:v>35904.0</c:v>
                </c:pt>
                <c:pt idx="35">
                  <c:v>36928.0</c:v>
                </c:pt>
                <c:pt idx="36">
                  <c:v>37952.0</c:v>
                </c:pt>
                <c:pt idx="37">
                  <c:v>38976.0</c:v>
                </c:pt>
                <c:pt idx="38">
                  <c:v>40000.0</c:v>
                </c:pt>
                <c:pt idx="39">
                  <c:v>41024.0</c:v>
                </c:pt>
                <c:pt idx="40">
                  <c:v>42048.0</c:v>
                </c:pt>
                <c:pt idx="41">
                  <c:v>43072.0</c:v>
                </c:pt>
              </c:numCache>
            </c:numRef>
          </c:xVal>
          <c:yVal>
            <c:numRef>
              <c:f>'DGEQRF - MMIC'!$E$1:$E$42</c:f>
              <c:numCache>
                <c:formatCode>General</c:formatCode>
                <c:ptCount val="42"/>
                <c:pt idx="0">
                  <c:v>7.27</c:v>
                </c:pt>
                <c:pt idx="1">
                  <c:v>54.87</c:v>
                </c:pt>
                <c:pt idx="2">
                  <c:v>99.11</c:v>
                </c:pt>
                <c:pt idx="3">
                  <c:v>153.86</c:v>
                </c:pt>
                <c:pt idx="4">
                  <c:v>216.91</c:v>
                </c:pt>
                <c:pt idx="5">
                  <c:v>278.54</c:v>
                </c:pt>
                <c:pt idx="6">
                  <c:v>331.06</c:v>
                </c:pt>
                <c:pt idx="7">
                  <c:v>394.24</c:v>
                </c:pt>
                <c:pt idx="8">
                  <c:v>448.08</c:v>
                </c:pt>
                <c:pt idx="9">
                  <c:v>516.17</c:v>
                </c:pt>
                <c:pt idx="10">
                  <c:v>586.3399999999996</c:v>
                </c:pt>
                <c:pt idx="11">
                  <c:v>662.5599999999995</c:v>
                </c:pt>
                <c:pt idx="12">
                  <c:v>702.12</c:v>
                </c:pt>
                <c:pt idx="13">
                  <c:v>770.0599999999995</c:v>
                </c:pt>
                <c:pt idx="14">
                  <c:v>833.0599999999995</c:v>
                </c:pt>
                <c:pt idx="15">
                  <c:v>917.0599999999995</c:v>
                </c:pt>
                <c:pt idx="16">
                  <c:v>932.3299999999996</c:v>
                </c:pt>
                <c:pt idx="17">
                  <c:v>985.71</c:v>
                </c:pt>
                <c:pt idx="18">
                  <c:v>1076.83</c:v>
                </c:pt>
                <c:pt idx="19">
                  <c:v>1113.89</c:v>
                </c:pt>
                <c:pt idx="20">
                  <c:v>1188.71</c:v>
                </c:pt>
                <c:pt idx="21">
                  <c:v>1131.39</c:v>
                </c:pt>
                <c:pt idx="22">
                  <c:v>1252.51</c:v>
                </c:pt>
                <c:pt idx="23">
                  <c:v>1343.59</c:v>
                </c:pt>
                <c:pt idx="24">
                  <c:v>1339.16</c:v>
                </c:pt>
                <c:pt idx="25">
                  <c:v>1407.9</c:v>
                </c:pt>
                <c:pt idx="26">
                  <c:v>1450.0</c:v>
                </c:pt>
                <c:pt idx="27">
                  <c:v>1498.61</c:v>
                </c:pt>
                <c:pt idx="28">
                  <c:v>1558.01</c:v>
                </c:pt>
                <c:pt idx="29">
                  <c:v>1594.29</c:v>
                </c:pt>
                <c:pt idx="30">
                  <c:v>1613.36</c:v>
                </c:pt>
                <c:pt idx="31">
                  <c:v>1591.97</c:v>
                </c:pt>
                <c:pt idx="32">
                  <c:v>1674.77</c:v>
                </c:pt>
                <c:pt idx="33">
                  <c:v>1695.79</c:v>
                </c:pt>
                <c:pt idx="34">
                  <c:v>1706.24</c:v>
                </c:pt>
                <c:pt idx="35">
                  <c:v>1774.09</c:v>
                </c:pt>
                <c:pt idx="36">
                  <c:v>1751.98</c:v>
                </c:pt>
                <c:pt idx="37">
                  <c:v>1823.51</c:v>
                </c:pt>
                <c:pt idx="38">
                  <c:v>1836.15</c:v>
                </c:pt>
                <c:pt idx="39">
                  <c:v>1809.28</c:v>
                </c:pt>
                <c:pt idx="40">
                  <c:v>1873.39</c:v>
                </c:pt>
                <c:pt idx="41">
                  <c:v>1872.14</c:v>
                </c:pt>
              </c:numCache>
            </c:numRef>
          </c:yVal>
        </c:ser>
        <c:ser>
          <c:idx val="1"/>
          <c:order val="2"/>
          <c:tx>
            <c:v>2 MIC</c:v>
          </c:tx>
          <c:xVal>
            <c:numRef>
              <c:f>'DGEQRF - MMIC'!$A$1:$A$42</c:f>
              <c:numCache>
                <c:formatCode>General</c:formatCode>
                <c:ptCount val="42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  <c:pt idx="27">
                  <c:v>28736.0</c:v>
                </c:pt>
                <c:pt idx="28">
                  <c:v>29760.0</c:v>
                </c:pt>
                <c:pt idx="29">
                  <c:v>30784.0</c:v>
                </c:pt>
                <c:pt idx="30">
                  <c:v>31808.0</c:v>
                </c:pt>
                <c:pt idx="31">
                  <c:v>32832.0</c:v>
                </c:pt>
                <c:pt idx="32">
                  <c:v>33856.0</c:v>
                </c:pt>
                <c:pt idx="33">
                  <c:v>34880.0</c:v>
                </c:pt>
                <c:pt idx="34">
                  <c:v>35904.0</c:v>
                </c:pt>
                <c:pt idx="35">
                  <c:v>36928.0</c:v>
                </c:pt>
                <c:pt idx="36">
                  <c:v>37952.0</c:v>
                </c:pt>
                <c:pt idx="37">
                  <c:v>38976.0</c:v>
                </c:pt>
                <c:pt idx="38">
                  <c:v>40000.0</c:v>
                </c:pt>
                <c:pt idx="39">
                  <c:v>41024.0</c:v>
                </c:pt>
                <c:pt idx="40">
                  <c:v>42048.0</c:v>
                </c:pt>
                <c:pt idx="41">
                  <c:v>43072.0</c:v>
                </c:pt>
              </c:numCache>
            </c:numRef>
          </c:xVal>
          <c:yVal>
            <c:numRef>
              <c:f>'DGEQRF - MMIC'!$D$1:$D$36</c:f>
              <c:numCache>
                <c:formatCode>General</c:formatCode>
                <c:ptCount val="36"/>
                <c:pt idx="0">
                  <c:v>19.09</c:v>
                </c:pt>
                <c:pt idx="1">
                  <c:v>58.43</c:v>
                </c:pt>
                <c:pt idx="2">
                  <c:v>108.48</c:v>
                </c:pt>
                <c:pt idx="3">
                  <c:v>163.51</c:v>
                </c:pt>
                <c:pt idx="4">
                  <c:v>248.4</c:v>
                </c:pt>
                <c:pt idx="5">
                  <c:v>281.99</c:v>
                </c:pt>
                <c:pt idx="6">
                  <c:v>342.1</c:v>
                </c:pt>
                <c:pt idx="7">
                  <c:v>417.53</c:v>
                </c:pt>
                <c:pt idx="8">
                  <c:v>522.63</c:v>
                </c:pt>
                <c:pt idx="9">
                  <c:v>576.75</c:v>
                </c:pt>
                <c:pt idx="10">
                  <c:v>638.04</c:v>
                </c:pt>
                <c:pt idx="11">
                  <c:v>705.09</c:v>
                </c:pt>
                <c:pt idx="12">
                  <c:v>764.1</c:v>
                </c:pt>
                <c:pt idx="13">
                  <c:v>820.19</c:v>
                </c:pt>
                <c:pt idx="14">
                  <c:v>876.4499999999996</c:v>
                </c:pt>
                <c:pt idx="15">
                  <c:v>899.29</c:v>
                </c:pt>
                <c:pt idx="16">
                  <c:v>939.4299999999995</c:v>
                </c:pt>
                <c:pt idx="17">
                  <c:v>986.75</c:v>
                </c:pt>
                <c:pt idx="18">
                  <c:v>1023.22</c:v>
                </c:pt>
                <c:pt idx="19">
                  <c:v>1056.33</c:v>
                </c:pt>
                <c:pt idx="20">
                  <c:v>1126.2</c:v>
                </c:pt>
                <c:pt idx="21">
                  <c:v>1158.92</c:v>
                </c:pt>
                <c:pt idx="22">
                  <c:v>1185.55</c:v>
                </c:pt>
                <c:pt idx="23">
                  <c:v>1198.32</c:v>
                </c:pt>
                <c:pt idx="24">
                  <c:v>1246.74</c:v>
                </c:pt>
                <c:pt idx="25">
                  <c:v>1260.52</c:v>
                </c:pt>
                <c:pt idx="26">
                  <c:v>1275.8</c:v>
                </c:pt>
                <c:pt idx="27">
                  <c:v>1282.54</c:v>
                </c:pt>
                <c:pt idx="28">
                  <c:v>1301.63</c:v>
                </c:pt>
                <c:pt idx="29">
                  <c:v>1313.72</c:v>
                </c:pt>
                <c:pt idx="30">
                  <c:v>1313.05</c:v>
                </c:pt>
                <c:pt idx="31">
                  <c:v>1326.32</c:v>
                </c:pt>
                <c:pt idx="32">
                  <c:v>1360.78</c:v>
                </c:pt>
                <c:pt idx="33">
                  <c:v>1366.84</c:v>
                </c:pt>
                <c:pt idx="34">
                  <c:v>1367.96</c:v>
                </c:pt>
                <c:pt idx="35">
                  <c:v>1365.6</c:v>
                </c:pt>
              </c:numCache>
            </c:numRef>
          </c:yVal>
        </c:ser>
        <c:ser>
          <c:idx val="0"/>
          <c:order val="3"/>
          <c:tx>
            <c:v>1 MIC</c:v>
          </c:tx>
          <c:xVal>
            <c:numRef>
              <c:f>'DGEQRF - MMIC'!$A$1:$A$42</c:f>
              <c:numCache>
                <c:formatCode>General</c:formatCode>
                <c:ptCount val="42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  <c:pt idx="27">
                  <c:v>28736.0</c:v>
                </c:pt>
                <c:pt idx="28">
                  <c:v>29760.0</c:v>
                </c:pt>
                <c:pt idx="29">
                  <c:v>30784.0</c:v>
                </c:pt>
                <c:pt idx="30">
                  <c:v>31808.0</c:v>
                </c:pt>
                <c:pt idx="31">
                  <c:v>32832.0</c:v>
                </c:pt>
                <c:pt idx="32">
                  <c:v>33856.0</c:v>
                </c:pt>
                <c:pt idx="33">
                  <c:v>34880.0</c:v>
                </c:pt>
                <c:pt idx="34">
                  <c:v>35904.0</c:v>
                </c:pt>
                <c:pt idx="35">
                  <c:v>36928.0</c:v>
                </c:pt>
                <c:pt idx="36">
                  <c:v>37952.0</c:v>
                </c:pt>
                <c:pt idx="37">
                  <c:v>38976.0</c:v>
                </c:pt>
                <c:pt idx="38">
                  <c:v>40000.0</c:v>
                </c:pt>
                <c:pt idx="39">
                  <c:v>41024.0</c:v>
                </c:pt>
                <c:pt idx="40">
                  <c:v>42048.0</c:v>
                </c:pt>
                <c:pt idx="41">
                  <c:v>43072.0</c:v>
                </c:pt>
              </c:numCache>
            </c:numRef>
          </c:xVal>
          <c:yVal>
            <c:numRef>
              <c:f>'DGEQRF - MMIC'!$C$1:$C$27</c:f>
              <c:numCache>
                <c:formatCode>General</c:formatCode>
                <c:ptCount val="27"/>
                <c:pt idx="0">
                  <c:v>13.91</c:v>
                </c:pt>
                <c:pt idx="1">
                  <c:v>75.28</c:v>
                </c:pt>
                <c:pt idx="2">
                  <c:v>113.84</c:v>
                </c:pt>
                <c:pt idx="3">
                  <c:v>152.78</c:v>
                </c:pt>
                <c:pt idx="4">
                  <c:v>181.07</c:v>
                </c:pt>
                <c:pt idx="5">
                  <c:v>272.18</c:v>
                </c:pt>
                <c:pt idx="6">
                  <c:v>391.89</c:v>
                </c:pt>
                <c:pt idx="7">
                  <c:v>441.94</c:v>
                </c:pt>
                <c:pt idx="8">
                  <c:v>446.02</c:v>
                </c:pt>
                <c:pt idx="9">
                  <c:v>524.15</c:v>
                </c:pt>
                <c:pt idx="10">
                  <c:v>555.12</c:v>
                </c:pt>
                <c:pt idx="11">
                  <c:v>589.14</c:v>
                </c:pt>
                <c:pt idx="12">
                  <c:v>615.77</c:v>
                </c:pt>
                <c:pt idx="13">
                  <c:v>635.02</c:v>
                </c:pt>
                <c:pt idx="14">
                  <c:v>641.87</c:v>
                </c:pt>
                <c:pt idx="15">
                  <c:v>663.7</c:v>
                </c:pt>
                <c:pt idx="16">
                  <c:v>689.3099999999995</c:v>
                </c:pt>
                <c:pt idx="17">
                  <c:v>684.22</c:v>
                </c:pt>
                <c:pt idx="18">
                  <c:v>699.4400000000001</c:v>
                </c:pt>
                <c:pt idx="19">
                  <c:v>709.63</c:v>
                </c:pt>
                <c:pt idx="20">
                  <c:v>724.88</c:v>
                </c:pt>
                <c:pt idx="21">
                  <c:v>730.58</c:v>
                </c:pt>
                <c:pt idx="22">
                  <c:v>740.04</c:v>
                </c:pt>
                <c:pt idx="23">
                  <c:v>738.58</c:v>
                </c:pt>
                <c:pt idx="24">
                  <c:v>745.49</c:v>
                </c:pt>
                <c:pt idx="25">
                  <c:v>759.14</c:v>
                </c:pt>
                <c:pt idx="26">
                  <c:v>765.54</c:v>
                </c:pt>
              </c:numCache>
            </c:numRef>
          </c:yVal>
        </c:ser>
        <c:axId val="481555880"/>
        <c:axId val="707859112"/>
      </c:scatterChart>
      <c:valAx>
        <c:axId val="481555880"/>
        <c:scaling>
          <c:orientation val="minMax"/>
          <c:max val="44000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Matrix</a:t>
                </a:r>
                <a:r>
                  <a:rPr lang="en-US" sz="1600" baseline="0"/>
                  <a:t> Size N X N</a:t>
                </a:r>
                <a:endParaRPr lang="en-US" sz="1600"/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07859112"/>
        <c:crosses val="autoZero"/>
        <c:crossBetween val="midCat"/>
      </c:valAx>
      <c:valAx>
        <c:axId val="707859112"/>
        <c:scaling>
          <c:orientation val="minMax"/>
          <c:max val="2200.0"/>
        </c:scaling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Performance</a:t>
                </a:r>
                <a:r>
                  <a:rPr lang="en-US" sz="1600" baseline="0"/>
                  <a:t> GFLOP/s</a:t>
                </a:r>
                <a:endParaRPr lang="en-US" sz="1600"/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481555880"/>
        <c:crosses val="autoZero"/>
        <c:crossBetween val="midCat"/>
        <c:majorUnit val="200.0"/>
      </c:valAx>
    </c:plotArea>
    <c:legend>
      <c:legendPos val="r"/>
      <c:layout>
        <c:manualLayout>
          <c:xMode val="edge"/>
          <c:yMode val="edge"/>
          <c:x val="0.736758845389048"/>
          <c:y val="0.206647475287656"/>
          <c:w val="0.123550660481758"/>
          <c:h val="0.311047060000108"/>
        </c:manualLayout>
      </c:layout>
      <c:txPr>
        <a:bodyPr/>
        <a:lstStyle/>
        <a:p>
          <a:pPr>
            <a:defRPr sz="1600"/>
          </a:pPr>
          <a:endParaRPr lang="en-US"/>
        </a:p>
      </c:txPr>
    </c:legend>
    <c:plotVisOnly val="1"/>
  </c:chart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title>
      <c:tx>
        <c:rich>
          <a:bodyPr/>
          <a:lstStyle/>
          <a:p>
            <a:pPr>
              <a:defRPr/>
            </a:pPr>
            <a:r>
              <a:rPr lang="en-US" sz="2400" b="1" i="0" baseline="0"/>
              <a:t>MAGMA DPOTRF Performance(Multiple Card) </a:t>
            </a:r>
          </a:p>
        </c:rich>
      </c:tx>
      <c:layout/>
    </c:title>
    <c:plotArea>
      <c:layout>
        <c:manualLayout>
          <c:layoutTarget val="inner"/>
          <c:xMode val="edge"/>
          <c:yMode val="edge"/>
          <c:x val="0.111557959400153"/>
          <c:y val="0.145515032230272"/>
          <c:w val="0.600944881889764"/>
          <c:h val="0.680363049999407"/>
        </c:manualLayout>
      </c:layout>
      <c:scatterChart>
        <c:scatterStyle val="lineMarker"/>
        <c:ser>
          <c:idx val="3"/>
          <c:order val="0"/>
          <c:tx>
            <c:v>4 MIC</c:v>
          </c:tx>
          <c:spPr>
            <a:ln w="38100"/>
          </c:spPr>
          <c:xVal>
            <c:numRef>
              <c:f>DPOTRF_MMIC!$A$1:$A$42</c:f>
              <c:numCache>
                <c:formatCode>General</c:formatCode>
                <c:ptCount val="42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  <c:pt idx="27">
                  <c:v>28736.0</c:v>
                </c:pt>
                <c:pt idx="28">
                  <c:v>29760.0</c:v>
                </c:pt>
                <c:pt idx="29">
                  <c:v>30784.0</c:v>
                </c:pt>
                <c:pt idx="30">
                  <c:v>31808.0</c:v>
                </c:pt>
                <c:pt idx="31">
                  <c:v>32832.0</c:v>
                </c:pt>
                <c:pt idx="32">
                  <c:v>33856.0</c:v>
                </c:pt>
                <c:pt idx="33">
                  <c:v>34880.0</c:v>
                </c:pt>
                <c:pt idx="34">
                  <c:v>35904.0</c:v>
                </c:pt>
                <c:pt idx="35">
                  <c:v>36928.0</c:v>
                </c:pt>
                <c:pt idx="36">
                  <c:v>37952.0</c:v>
                </c:pt>
                <c:pt idx="37">
                  <c:v>38976.0</c:v>
                </c:pt>
                <c:pt idx="38">
                  <c:v>40000.0</c:v>
                </c:pt>
                <c:pt idx="39">
                  <c:v>41024.0</c:v>
                </c:pt>
                <c:pt idx="40">
                  <c:v>42048.0</c:v>
                </c:pt>
                <c:pt idx="41">
                  <c:v>43072.0</c:v>
                </c:pt>
              </c:numCache>
            </c:numRef>
          </c:xVal>
          <c:yVal>
            <c:numRef>
              <c:f>DPOTRF_MMIC!$F$1:$F$42</c:f>
              <c:numCache>
                <c:formatCode>General</c:formatCode>
                <c:ptCount val="42"/>
                <c:pt idx="0">
                  <c:v>9.23</c:v>
                </c:pt>
                <c:pt idx="1">
                  <c:v>43.13</c:v>
                </c:pt>
                <c:pt idx="2">
                  <c:v>77.27</c:v>
                </c:pt>
                <c:pt idx="3">
                  <c:v>141.39</c:v>
                </c:pt>
                <c:pt idx="4">
                  <c:v>212.6</c:v>
                </c:pt>
                <c:pt idx="5">
                  <c:v>249.23</c:v>
                </c:pt>
                <c:pt idx="6">
                  <c:v>319.15</c:v>
                </c:pt>
                <c:pt idx="7">
                  <c:v>392.52</c:v>
                </c:pt>
                <c:pt idx="8">
                  <c:v>483.8</c:v>
                </c:pt>
                <c:pt idx="9">
                  <c:v>492.32</c:v>
                </c:pt>
                <c:pt idx="10">
                  <c:v>581.09</c:v>
                </c:pt>
                <c:pt idx="11">
                  <c:v>680.9</c:v>
                </c:pt>
                <c:pt idx="12">
                  <c:v>785.66</c:v>
                </c:pt>
                <c:pt idx="13">
                  <c:v>770.89</c:v>
                </c:pt>
                <c:pt idx="14">
                  <c:v>862.09</c:v>
                </c:pt>
                <c:pt idx="15">
                  <c:v>938.8499999999996</c:v>
                </c:pt>
                <c:pt idx="16">
                  <c:v>1050.59</c:v>
                </c:pt>
                <c:pt idx="17">
                  <c:v>1019.36</c:v>
                </c:pt>
                <c:pt idx="18">
                  <c:v>1052.59</c:v>
                </c:pt>
                <c:pt idx="19">
                  <c:v>1216.68</c:v>
                </c:pt>
                <c:pt idx="20">
                  <c:v>1333.46</c:v>
                </c:pt>
                <c:pt idx="21">
                  <c:v>1301.41</c:v>
                </c:pt>
                <c:pt idx="22">
                  <c:v>1350.79</c:v>
                </c:pt>
                <c:pt idx="23">
                  <c:v>1424.98</c:v>
                </c:pt>
                <c:pt idx="24">
                  <c:v>1482.19</c:v>
                </c:pt>
                <c:pt idx="25">
                  <c:v>1446.89</c:v>
                </c:pt>
                <c:pt idx="26">
                  <c:v>1546.69</c:v>
                </c:pt>
                <c:pt idx="27">
                  <c:v>1610.7</c:v>
                </c:pt>
                <c:pt idx="28">
                  <c:v>1656.24</c:v>
                </c:pt>
                <c:pt idx="29">
                  <c:v>1610.0</c:v>
                </c:pt>
                <c:pt idx="30">
                  <c:v>1640.97</c:v>
                </c:pt>
                <c:pt idx="31">
                  <c:v>1712.5</c:v>
                </c:pt>
                <c:pt idx="32">
                  <c:v>1753.43</c:v>
                </c:pt>
                <c:pt idx="33">
                  <c:v>1751.97</c:v>
                </c:pt>
                <c:pt idx="34">
                  <c:v>1800.43</c:v>
                </c:pt>
                <c:pt idx="35">
                  <c:v>1839.01</c:v>
                </c:pt>
                <c:pt idx="36">
                  <c:v>1863.44</c:v>
                </c:pt>
                <c:pt idx="37">
                  <c:v>1804.0</c:v>
                </c:pt>
                <c:pt idx="38">
                  <c:v>1806.26</c:v>
                </c:pt>
                <c:pt idx="39">
                  <c:v>1859.23</c:v>
                </c:pt>
                <c:pt idx="40">
                  <c:v>1892.96</c:v>
                </c:pt>
                <c:pt idx="41">
                  <c:v>1862.55</c:v>
                </c:pt>
              </c:numCache>
            </c:numRef>
          </c:yVal>
        </c:ser>
        <c:ser>
          <c:idx val="2"/>
          <c:order val="1"/>
          <c:tx>
            <c:v>3 MIC</c:v>
          </c:tx>
          <c:xVal>
            <c:numRef>
              <c:f>DPOTRF_MMIC!$A$1:$A$42</c:f>
              <c:numCache>
                <c:formatCode>General</c:formatCode>
                <c:ptCount val="42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  <c:pt idx="27">
                  <c:v>28736.0</c:v>
                </c:pt>
                <c:pt idx="28">
                  <c:v>29760.0</c:v>
                </c:pt>
                <c:pt idx="29">
                  <c:v>30784.0</c:v>
                </c:pt>
                <c:pt idx="30">
                  <c:v>31808.0</c:v>
                </c:pt>
                <c:pt idx="31">
                  <c:v>32832.0</c:v>
                </c:pt>
                <c:pt idx="32">
                  <c:v>33856.0</c:v>
                </c:pt>
                <c:pt idx="33">
                  <c:v>34880.0</c:v>
                </c:pt>
                <c:pt idx="34">
                  <c:v>35904.0</c:v>
                </c:pt>
                <c:pt idx="35">
                  <c:v>36928.0</c:v>
                </c:pt>
                <c:pt idx="36">
                  <c:v>37952.0</c:v>
                </c:pt>
                <c:pt idx="37">
                  <c:v>38976.0</c:v>
                </c:pt>
                <c:pt idx="38">
                  <c:v>40000.0</c:v>
                </c:pt>
                <c:pt idx="39">
                  <c:v>41024.0</c:v>
                </c:pt>
                <c:pt idx="40">
                  <c:v>42048.0</c:v>
                </c:pt>
                <c:pt idx="41">
                  <c:v>43072.0</c:v>
                </c:pt>
              </c:numCache>
            </c:numRef>
          </c:xVal>
          <c:yVal>
            <c:numRef>
              <c:f>DPOTRF_MMIC!$E$1:$E$42</c:f>
              <c:numCache>
                <c:formatCode>General</c:formatCode>
                <c:ptCount val="42"/>
                <c:pt idx="0">
                  <c:v>9.76</c:v>
                </c:pt>
                <c:pt idx="1">
                  <c:v>43.71</c:v>
                </c:pt>
                <c:pt idx="2">
                  <c:v>79.24</c:v>
                </c:pt>
                <c:pt idx="3">
                  <c:v>145.87</c:v>
                </c:pt>
                <c:pt idx="4">
                  <c:v>199.72</c:v>
                </c:pt>
                <c:pt idx="5">
                  <c:v>255.83</c:v>
                </c:pt>
                <c:pt idx="6">
                  <c:v>342.79</c:v>
                </c:pt>
                <c:pt idx="7">
                  <c:v>412.1</c:v>
                </c:pt>
                <c:pt idx="8">
                  <c:v>505.52</c:v>
                </c:pt>
                <c:pt idx="9">
                  <c:v>517.05</c:v>
                </c:pt>
                <c:pt idx="10">
                  <c:v>614.3399999999996</c:v>
                </c:pt>
                <c:pt idx="11">
                  <c:v>702.26</c:v>
                </c:pt>
                <c:pt idx="12">
                  <c:v>795.11</c:v>
                </c:pt>
                <c:pt idx="13">
                  <c:v>805.4400000000001</c:v>
                </c:pt>
                <c:pt idx="14">
                  <c:v>850.01</c:v>
                </c:pt>
                <c:pt idx="15">
                  <c:v>919.05</c:v>
                </c:pt>
                <c:pt idx="16">
                  <c:v>987.74</c:v>
                </c:pt>
                <c:pt idx="17">
                  <c:v>970.41</c:v>
                </c:pt>
                <c:pt idx="18">
                  <c:v>1059.9</c:v>
                </c:pt>
                <c:pt idx="19">
                  <c:v>1138.2</c:v>
                </c:pt>
                <c:pt idx="20">
                  <c:v>1192.83</c:v>
                </c:pt>
                <c:pt idx="21">
                  <c:v>1153.19</c:v>
                </c:pt>
                <c:pt idx="22">
                  <c:v>1183.44</c:v>
                </c:pt>
                <c:pt idx="23">
                  <c:v>1242.82</c:v>
                </c:pt>
                <c:pt idx="24">
                  <c:v>1287.95</c:v>
                </c:pt>
                <c:pt idx="25">
                  <c:v>1318.99</c:v>
                </c:pt>
                <c:pt idx="26">
                  <c:v>1330.31</c:v>
                </c:pt>
                <c:pt idx="27">
                  <c:v>1378.29</c:v>
                </c:pt>
                <c:pt idx="28">
                  <c:v>1447.91</c:v>
                </c:pt>
                <c:pt idx="29">
                  <c:v>1358.96</c:v>
                </c:pt>
                <c:pt idx="30">
                  <c:v>1389.81</c:v>
                </c:pt>
                <c:pt idx="31">
                  <c:v>1470.89</c:v>
                </c:pt>
                <c:pt idx="32">
                  <c:v>1499.77</c:v>
                </c:pt>
                <c:pt idx="33">
                  <c:v>1518.58</c:v>
                </c:pt>
                <c:pt idx="34">
                  <c:v>1547.76</c:v>
                </c:pt>
                <c:pt idx="35">
                  <c:v>1552.93</c:v>
                </c:pt>
                <c:pt idx="36">
                  <c:v>1564.0</c:v>
                </c:pt>
                <c:pt idx="37">
                  <c:v>1556.64</c:v>
                </c:pt>
                <c:pt idx="38">
                  <c:v>1562.32</c:v>
                </c:pt>
                <c:pt idx="39">
                  <c:v>1558.6</c:v>
                </c:pt>
                <c:pt idx="40">
                  <c:v>1580.66</c:v>
                </c:pt>
                <c:pt idx="41">
                  <c:v>1651.83</c:v>
                </c:pt>
              </c:numCache>
            </c:numRef>
          </c:yVal>
        </c:ser>
        <c:ser>
          <c:idx val="1"/>
          <c:order val="2"/>
          <c:tx>
            <c:v>2 MIC</c:v>
          </c:tx>
          <c:xVal>
            <c:numRef>
              <c:f>DPOTRF_MMIC!$A$1:$A$37</c:f>
              <c:numCache>
                <c:formatCode>General</c:formatCode>
                <c:ptCount val="37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  <c:pt idx="27">
                  <c:v>28736.0</c:v>
                </c:pt>
                <c:pt idx="28">
                  <c:v>29760.0</c:v>
                </c:pt>
                <c:pt idx="29">
                  <c:v>30784.0</c:v>
                </c:pt>
                <c:pt idx="30">
                  <c:v>31808.0</c:v>
                </c:pt>
                <c:pt idx="31">
                  <c:v>32832.0</c:v>
                </c:pt>
                <c:pt idx="32">
                  <c:v>33856.0</c:v>
                </c:pt>
                <c:pt idx="33">
                  <c:v>34880.0</c:v>
                </c:pt>
                <c:pt idx="34">
                  <c:v>35904.0</c:v>
                </c:pt>
                <c:pt idx="35">
                  <c:v>36928.0</c:v>
                </c:pt>
                <c:pt idx="36">
                  <c:v>37952.0</c:v>
                </c:pt>
              </c:numCache>
            </c:numRef>
          </c:xVal>
          <c:yVal>
            <c:numRef>
              <c:f>DPOTRF_MMIC!$D$1:$D$37</c:f>
              <c:numCache>
                <c:formatCode>General</c:formatCode>
                <c:ptCount val="37"/>
                <c:pt idx="0">
                  <c:v>11.73</c:v>
                </c:pt>
                <c:pt idx="1">
                  <c:v>44.14</c:v>
                </c:pt>
                <c:pt idx="2">
                  <c:v>93.59</c:v>
                </c:pt>
                <c:pt idx="3">
                  <c:v>170.14</c:v>
                </c:pt>
                <c:pt idx="4">
                  <c:v>249.68</c:v>
                </c:pt>
                <c:pt idx="5">
                  <c:v>294.94</c:v>
                </c:pt>
                <c:pt idx="6">
                  <c:v>370.29</c:v>
                </c:pt>
                <c:pt idx="7">
                  <c:v>414.39</c:v>
                </c:pt>
                <c:pt idx="8">
                  <c:v>481.56</c:v>
                </c:pt>
                <c:pt idx="9">
                  <c:v>525.4499999999996</c:v>
                </c:pt>
                <c:pt idx="10">
                  <c:v>584.2</c:v>
                </c:pt>
                <c:pt idx="11">
                  <c:v>677.27</c:v>
                </c:pt>
                <c:pt idx="12">
                  <c:v>737.05</c:v>
                </c:pt>
                <c:pt idx="13">
                  <c:v>769.7</c:v>
                </c:pt>
                <c:pt idx="14">
                  <c:v>767.55</c:v>
                </c:pt>
                <c:pt idx="15">
                  <c:v>806.8499999999996</c:v>
                </c:pt>
                <c:pt idx="16">
                  <c:v>847.26</c:v>
                </c:pt>
                <c:pt idx="17">
                  <c:v>865.68</c:v>
                </c:pt>
                <c:pt idx="18">
                  <c:v>931.5</c:v>
                </c:pt>
                <c:pt idx="19">
                  <c:v>962.91</c:v>
                </c:pt>
                <c:pt idx="20">
                  <c:v>994.28</c:v>
                </c:pt>
                <c:pt idx="21">
                  <c:v>997.6</c:v>
                </c:pt>
                <c:pt idx="22">
                  <c:v>1000.85</c:v>
                </c:pt>
                <c:pt idx="23">
                  <c:v>1016.58</c:v>
                </c:pt>
                <c:pt idx="24">
                  <c:v>1052.79</c:v>
                </c:pt>
                <c:pt idx="25">
                  <c:v>1082.77</c:v>
                </c:pt>
                <c:pt idx="26">
                  <c:v>1135.7</c:v>
                </c:pt>
                <c:pt idx="27">
                  <c:v>1141.99</c:v>
                </c:pt>
                <c:pt idx="28">
                  <c:v>1153.9</c:v>
                </c:pt>
                <c:pt idx="29">
                  <c:v>1142.4</c:v>
                </c:pt>
                <c:pt idx="30">
                  <c:v>1151.45</c:v>
                </c:pt>
                <c:pt idx="31">
                  <c:v>1170.33</c:v>
                </c:pt>
                <c:pt idx="32">
                  <c:v>1142.04</c:v>
                </c:pt>
                <c:pt idx="33">
                  <c:v>1188.08</c:v>
                </c:pt>
                <c:pt idx="34">
                  <c:v>1194.67</c:v>
                </c:pt>
                <c:pt idx="35">
                  <c:v>1189.75</c:v>
                </c:pt>
                <c:pt idx="36">
                  <c:v>1185.99</c:v>
                </c:pt>
              </c:numCache>
            </c:numRef>
          </c:yVal>
        </c:ser>
        <c:ser>
          <c:idx val="0"/>
          <c:order val="3"/>
          <c:tx>
            <c:v>1 MIC</c:v>
          </c:tx>
          <c:xVal>
            <c:numRef>
              <c:f>DPOTRF_MMIC!$A$1:$A$27</c:f>
              <c:numCache>
                <c:formatCode>General</c:formatCode>
                <c:ptCount val="27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</c:numCache>
            </c:numRef>
          </c:xVal>
          <c:yVal>
            <c:numRef>
              <c:f>DPOTRF_MMIC!$C$1:$C$27</c:f>
              <c:numCache>
                <c:formatCode>General</c:formatCode>
                <c:ptCount val="27"/>
                <c:pt idx="0">
                  <c:v>33.61</c:v>
                </c:pt>
                <c:pt idx="1">
                  <c:v>90.46</c:v>
                </c:pt>
                <c:pt idx="2">
                  <c:v>150.62</c:v>
                </c:pt>
                <c:pt idx="3">
                  <c:v>264.72</c:v>
                </c:pt>
                <c:pt idx="4">
                  <c:v>329.13</c:v>
                </c:pt>
                <c:pt idx="5">
                  <c:v>384.46</c:v>
                </c:pt>
                <c:pt idx="6">
                  <c:v>458.69</c:v>
                </c:pt>
                <c:pt idx="7">
                  <c:v>462.1</c:v>
                </c:pt>
                <c:pt idx="8">
                  <c:v>507.11</c:v>
                </c:pt>
                <c:pt idx="9">
                  <c:v>532.4299999999995</c:v>
                </c:pt>
                <c:pt idx="10">
                  <c:v>562.28</c:v>
                </c:pt>
                <c:pt idx="11">
                  <c:v>621.73</c:v>
                </c:pt>
                <c:pt idx="12">
                  <c:v>639.19</c:v>
                </c:pt>
                <c:pt idx="13">
                  <c:v>653.22</c:v>
                </c:pt>
                <c:pt idx="14">
                  <c:v>658.42</c:v>
                </c:pt>
                <c:pt idx="15">
                  <c:v>669.68</c:v>
                </c:pt>
                <c:pt idx="16">
                  <c:v>695.9</c:v>
                </c:pt>
                <c:pt idx="17">
                  <c:v>716.79</c:v>
                </c:pt>
                <c:pt idx="18">
                  <c:v>724.9400000000001</c:v>
                </c:pt>
                <c:pt idx="19">
                  <c:v>730.8399999999996</c:v>
                </c:pt>
                <c:pt idx="20">
                  <c:v>742.3299999999996</c:v>
                </c:pt>
                <c:pt idx="21">
                  <c:v>735.48</c:v>
                </c:pt>
                <c:pt idx="22">
                  <c:v>757.98</c:v>
                </c:pt>
                <c:pt idx="23">
                  <c:v>768.73</c:v>
                </c:pt>
                <c:pt idx="24">
                  <c:v>782.64</c:v>
                </c:pt>
                <c:pt idx="25">
                  <c:v>792.4299999999995</c:v>
                </c:pt>
                <c:pt idx="26">
                  <c:v>804.9299999999995</c:v>
                </c:pt>
              </c:numCache>
            </c:numRef>
          </c:yVal>
        </c:ser>
        <c:axId val="676081976"/>
        <c:axId val="676041992"/>
      </c:scatterChart>
      <c:valAx>
        <c:axId val="676081976"/>
        <c:scaling>
          <c:orientation val="minMax"/>
          <c:max val="44000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Matrix</a:t>
                </a:r>
                <a:r>
                  <a:rPr lang="en-US" sz="1600" baseline="0"/>
                  <a:t> Size N X N</a:t>
                </a:r>
                <a:endParaRPr lang="en-US" sz="1600"/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76041992"/>
        <c:crosses val="autoZero"/>
        <c:crossBetween val="midCat"/>
      </c:valAx>
      <c:valAx>
        <c:axId val="676041992"/>
        <c:scaling>
          <c:orientation val="minMax"/>
          <c:max val="2200.0"/>
        </c:scaling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Performance</a:t>
                </a:r>
                <a:r>
                  <a:rPr lang="en-US" sz="1600" baseline="0"/>
                  <a:t> GFLOP/s</a:t>
                </a:r>
                <a:endParaRPr lang="en-US" sz="1600"/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76081976"/>
        <c:crosses val="autoZero"/>
        <c:crossBetween val="midCat"/>
        <c:majorUnit val="200.0"/>
      </c:valAx>
    </c:plotArea>
    <c:legend>
      <c:legendPos val="r"/>
      <c:layout>
        <c:manualLayout>
          <c:xMode val="edge"/>
          <c:yMode val="edge"/>
          <c:x val="0.737326564749354"/>
          <c:y val="0.203617062480486"/>
          <c:w val="0.116137127936728"/>
          <c:h val="0.307387668314738"/>
        </c:manualLayout>
      </c:layout>
      <c:txPr>
        <a:bodyPr/>
        <a:lstStyle/>
        <a:p>
          <a:pPr>
            <a:defRPr sz="1600"/>
          </a:pPr>
          <a:endParaRPr lang="en-US"/>
        </a:p>
      </c:txPr>
    </c:legend>
    <c:plotVisOnly val="1"/>
  </c:chart>
  <c:externalData r:id="rId1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>
        <c:manualLayout>
          <c:layoutTarget val="inner"/>
          <c:xMode val="edge"/>
          <c:yMode val="edge"/>
          <c:x val="0.113819894058774"/>
          <c:y val="0.0320419038529275"/>
          <c:w val="0.807868622570765"/>
          <c:h val="0.820363136426129"/>
        </c:manualLayout>
      </c:layout>
      <c:scatterChart>
        <c:scatterStyle val="lineMarker"/>
        <c:ser>
          <c:idx val="1"/>
          <c:order val="0"/>
          <c:tx>
            <c:strRef>
              <c:f>DGEHRD!$C$1</c:f>
              <c:strCache>
                <c:ptCount val="1"/>
                <c:pt idx="0">
                  <c:v>MAGMA_DGEHRD</c:v>
                </c:pt>
              </c:strCache>
            </c:strRef>
          </c:tx>
          <c:spPr>
            <a:ln w="38100"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DGEHRD!$A$2:$A$28</c:f>
              <c:numCache>
                <c:formatCode>General</c:formatCode>
                <c:ptCount val="27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</c:numCache>
            </c:numRef>
          </c:xVal>
          <c:yVal>
            <c:numRef>
              <c:f>DGEHRD!$C$2:$C$28</c:f>
              <c:numCache>
                <c:formatCode>General</c:formatCode>
                <c:ptCount val="27"/>
                <c:pt idx="0">
                  <c:v>2.55</c:v>
                </c:pt>
                <c:pt idx="1">
                  <c:v>14.82</c:v>
                </c:pt>
                <c:pt idx="2">
                  <c:v>25.84</c:v>
                </c:pt>
                <c:pt idx="3">
                  <c:v>36.58</c:v>
                </c:pt>
                <c:pt idx="4">
                  <c:v>47.78</c:v>
                </c:pt>
                <c:pt idx="5">
                  <c:v>59.83</c:v>
                </c:pt>
                <c:pt idx="6">
                  <c:v>70.54</c:v>
                </c:pt>
                <c:pt idx="7">
                  <c:v>80.29</c:v>
                </c:pt>
                <c:pt idx="8">
                  <c:v>89.06</c:v>
                </c:pt>
                <c:pt idx="9">
                  <c:v>96.6</c:v>
                </c:pt>
                <c:pt idx="10">
                  <c:v>103.25</c:v>
                </c:pt>
                <c:pt idx="11">
                  <c:v>108.36</c:v>
                </c:pt>
                <c:pt idx="12">
                  <c:v>113.12</c:v>
                </c:pt>
                <c:pt idx="13">
                  <c:v>118.22</c:v>
                </c:pt>
                <c:pt idx="14">
                  <c:v>121.35</c:v>
                </c:pt>
                <c:pt idx="15">
                  <c:v>124.88</c:v>
                </c:pt>
                <c:pt idx="16">
                  <c:v>126.98</c:v>
                </c:pt>
                <c:pt idx="17">
                  <c:v>127.82</c:v>
                </c:pt>
                <c:pt idx="18">
                  <c:v>131.55</c:v>
                </c:pt>
                <c:pt idx="19">
                  <c:v>133.79</c:v>
                </c:pt>
                <c:pt idx="20">
                  <c:v>135.44</c:v>
                </c:pt>
                <c:pt idx="21">
                  <c:v>137.31</c:v>
                </c:pt>
                <c:pt idx="22">
                  <c:v>135.63</c:v>
                </c:pt>
                <c:pt idx="23">
                  <c:v>138.81</c:v>
                </c:pt>
                <c:pt idx="24">
                  <c:v>139.9</c:v>
                </c:pt>
                <c:pt idx="25">
                  <c:v>140.27</c:v>
                </c:pt>
                <c:pt idx="26">
                  <c:v>138.92</c:v>
                </c:pt>
              </c:numCache>
            </c:numRef>
          </c:yVal>
        </c:ser>
        <c:ser>
          <c:idx val="0"/>
          <c:order val="1"/>
          <c:tx>
            <c:strRef>
              <c:f>DGEHRD!$B$1</c:f>
              <c:strCache>
                <c:ptCount val="1"/>
                <c:pt idx="0">
                  <c:v>CPU_DGEHRD</c:v>
                </c:pt>
              </c:strCache>
            </c:strRef>
          </c:tx>
          <c:spPr>
            <a:ln w="38100"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DGEHRD!$A$2:$A$28</c:f>
              <c:numCache>
                <c:formatCode>General</c:formatCode>
                <c:ptCount val="27"/>
                <c:pt idx="0">
                  <c:v>1088.0</c:v>
                </c:pt>
                <c:pt idx="1">
                  <c:v>2112.0</c:v>
                </c:pt>
                <c:pt idx="2">
                  <c:v>3136.0</c:v>
                </c:pt>
                <c:pt idx="3">
                  <c:v>4160.0</c:v>
                </c:pt>
                <c:pt idx="4">
                  <c:v>5184.0</c:v>
                </c:pt>
                <c:pt idx="5">
                  <c:v>6208.0</c:v>
                </c:pt>
                <c:pt idx="6">
                  <c:v>7232.0</c:v>
                </c:pt>
                <c:pt idx="7">
                  <c:v>8256.0</c:v>
                </c:pt>
                <c:pt idx="8">
                  <c:v>9280.0</c:v>
                </c:pt>
                <c:pt idx="9">
                  <c:v>10304.0</c:v>
                </c:pt>
                <c:pt idx="10">
                  <c:v>11328.0</c:v>
                </c:pt>
                <c:pt idx="11">
                  <c:v>12352.0</c:v>
                </c:pt>
                <c:pt idx="12">
                  <c:v>13376.0</c:v>
                </c:pt>
                <c:pt idx="13">
                  <c:v>14400.0</c:v>
                </c:pt>
                <c:pt idx="14">
                  <c:v>15424.0</c:v>
                </c:pt>
                <c:pt idx="15">
                  <c:v>16448.0</c:v>
                </c:pt>
                <c:pt idx="16">
                  <c:v>17472.0</c:v>
                </c:pt>
                <c:pt idx="17">
                  <c:v>18496.0</c:v>
                </c:pt>
                <c:pt idx="18">
                  <c:v>19520.0</c:v>
                </c:pt>
                <c:pt idx="19">
                  <c:v>20544.0</c:v>
                </c:pt>
                <c:pt idx="20">
                  <c:v>21568.0</c:v>
                </c:pt>
                <c:pt idx="21">
                  <c:v>22592.0</c:v>
                </c:pt>
                <c:pt idx="22">
                  <c:v>23616.0</c:v>
                </c:pt>
                <c:pt idx="23">
                  <c:v>24640.0</c:v>
                </c:pt>
                <c:pt idx="24">
                  <c:v>25664.0</c:v>
                </c:pt>
                <c:pt idx="25">
                  <c:v>26688.0</c:v>
                </c:pt>
                <c:pt idx="26">
                  <c:v>27712.0</c:v>
                </c:pt>
              </c:numCache>
            </c:numRef>
          </c:xVal>
          <c:yVal>
            <c:numRef>
              <c:f>DGEHRD!$B$2:$B$28</c:f>
              <c:numCache>
                <c:formatCode>General</c:formatCode>
                <c:ptCount val="27"/>
                <c:pt idx="0">
                  <c:v>18.21</c:v>
                </c:pt>
                <c:pt idx="1">
                  <c:v>15.86</c:v>
                </c:pt>
                <c:pt idx="2">
                  <c:v>15.13</c:v>
                </c:pt>
                <c:pt idx="3">
                  <c:v>14.96</c:v>
                </c:pt>
                <c:pt idx="4">
                  <c:v>14.96</c:v>
                </c:pt>
                <c:pt idx="5">
                  <c:v>15.05</c:v>
                </c:pt>
                <c:pt idx="6">
                  <c:v>14.77</c:v>
                </c:pt>
                <c:pt idx="7">
                  <c:v>13.92</c:v>
                </c:pt>
                <c:pt idx="8">
                  <c:v>14.34</c:v>
                </c:pt>
                <c:pt idx="9">
                  <c:v>13.73</c:v>
                </c:pt>
                <c:pt idx="10">
                  <c:v>13.55</c:v>
                </c:pt>
                <c:pt idx="11">
                  <c:v>12.16</c:v>
                </c:pt>
                <c:pt idx="12">
                  <c:v>13.55</c:v>
                </c:pt>
                <c:pt idx="13">
                  <c:v>14.37</c:v>
                </c:pt>
                <c:pt idx="14">
                  <c:v>13.92</c:v>
                </c:pt>
                <c:pt idx="15">
                  <c:v>12.87</c:v>
                </c:pt>
                <c:pt idx="16">
                  <c:v>14.17</c:v>
                </c:pt>
                <c:pt idx="17">
                  <c:v>13.67</c:v>
                </c:pt>
                <c:pt idx="18">
                  <c:v>13.97</c:v>
                </c:pt>
                <c:pt idx="19">
                  <c:v>12.87</c:v>
                </c:pt>
                <c:pt idx="20">
                  <c:v>13.37</c:v>
                </c:pt>
                <c:pt idx="21">
                  <c:v>14.27</c:v>
                </c:pt>
                <c:pt idx="22">
                  <c:v>13.77</c:v>
                </c:pt>
                <c:pt idx="23">
                  <c:v>13.27</c:v>
                </c:pt>
                <c:pt idx="24">
                  <c:v>13.17</c:v>
                </c:pt>
                <c:pt idx="25">
                  <c:v>14.37</c:v>
                </c:pt>
                <c:pt idx="26">
                  <c:v>14.47</c:v>
                </c:pt>
              </c:numCache>
            </c:numRef>
          </c:yVal>
        </c:ser>
        <c:axId val="481669560"/>
        <c:axId val="729748712"/>
      </c:scatterChart>
      <c:valAx>
        <c:axId val="481669560"/>
        <c:scaling>
          <c:orientation val="minMax"/>
          <c:max val="28000.0"/>
          <c:min val="0.0"/>
        </c:scaling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Matrix</a:t>
                </a:r>
                <a:r>
                  <a:rPr lang="en-US" sz="1600" baseline="0"/>
                  <a:t> Size N X N</a:t>
                </a:r>
                <a:endParaRPr lang="en-US" sz="1600"/>
              </a:p>
            </c:rich>
          </c:tx>
          <c:layout/>
        </c:title>
        <c:numFmt formatCode="General" sourceLinked="1"/>
        <c:minorTickMark val="out"/>
        <c:tickLblPos val="nextTo"/>
        <c:txPr>
          <a:bodyPr/>
          <a:lstStyle/>
          <a:p>
            <a:pPr>
              <a:defRPr sz="1600" b="1" i="0"/>
            </a:pPr>
            <a:endParaRPr lang="en-US"/>
          </a:p>
        </c:txPr>
        <c:crossAx val="729748712"/>
        <c:crosses val="autoZero"/>
        <c:crossBetween val="midCat"/>
      </c:valAx>
      <c:valAx>
        <c:axId val="72974871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dirty="0"/>
                  <a:t>Performance</a:t>
                </a:r>
                <a:r>
                  <a:rPr lang="en-US" sz="1600" baseline="0" dirty="0"/>
                  <a:t> GFLOP/</a:t>
                </a:r>
                <a:r>
                  <a:rPr lang="en-US" sz="1600" baseline="0" dirty="0" err="1"/>
                  <a:t>s</a:t>
                </a:r>
                <a:endParaRPr lang="en-US" sz="1600" dirty="0"/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 sz="1600" b="1" i="0"/>
            </a:pPr>
            <a:endParaRPr lang="en-US"/>
          </a:p>
        </c:txPr>
        <c:crossAx val="48166956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28326918244372"/>
          <c:y val="0.0576840874705009"/>
          <c:w val="0.282249221373581"/>
          <c:h val="0.142464464765287"/>
        </c:manualLayout>
      </c:layout>
      <c:spPr>
        <a:solidFill>
          <a:schemeClr val="bg1">
            <a:lumMod val="50000"/>
            <a:alpha val="25000"/>
          </a:schemeClr>
        </a:solidFill>
        <a:ln>
          <a:solidFill>
            <a:schemeClr val="tx1"/>
          </a:solidFill>
        </a:ln>
      </c:spPr>
      <c:txPr>
        <a:bodyPr/>
        <a:lstStyle/>
        <a:p>
          <a:pPr>
            <a:defRPr sz="1400" b="1"/>
          </a:pPr>
          <a:endParaRPr lang="en-US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lineChart>
        <c:grouping val="standard"/>
        <c:ser>
          <c:idx val="2"/>
          <c:order val="0"/>
          <c:tx>
            <c:strRef>
              <c:f>Sheet4!$O$1</c:f>
              <c:strCache>
                <c:ptCount val="1"/>
                <c:pt idx="0">
                  <c:v>SP Solve</c:v>
                </c:pt>
              </c:strCache>
            </c:strRef>
          </c:tx>
          <c:spPr>
            <a:ln>
              <a:solidFill>
                <a:srgbClr val="3366FF"/>
              </a:solidFill>
            </a:ln>
          </c:spPr>
          <c:marker>
            <c:spPr>
              <a:solidFill>
                <a:srgbClr val="3366FF"/>
              </a:solidFill>
              <a:ln>
                <a:solidFill>
                  <a:srgbClr val="3366FF"/>
                </a:solidFill>
              </a:ln>
            </c:spPr>
          </c:marker>
          <c:cat>
            <c:numRef>
              <c:f>Sheet4!$M$2:$M$11</c:f>
              <c:numCache>
                <c:formatCode>General</c:formatCode>
                <c:ptCount val="10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10000.0</c:v>
                </c:pt>
                <c:pt idx="5">
                  <c:v>12000.0</c:v>
                </c:pt>
                <c:pt idx="6">
                  <c:v>14000.0</c:v>
                </c:pt>
                <c:pt idx="7">
                  <c:v>16000.0</c:v>
                </c:pt>
                <c:pt idx="8">
                  <c:v>18000.0</c:v>
                </c:pt>
                <c:pt idx="9">
                  <c:v>20000.0</c:v>
                </c:pt>
              </c:numCache>
            </c:numRef>
          </c:cat>
          <c:val>
            <c:numRef>
              <c:f>Sheet4!$O$2:$O$11</c:f>
              <c:numCache>
                <c:formatCode>General</c:formatCode>
                <c:ptCount val="10"/>
                <c:pt idx="0">
                  <c:v>161.12</c:v>
                </c:pt>
                <c:pt idx="1">
                  <c:v>366.74</c:v>
                </c:pt>
                <c:pt idx="2">
                  <c:v>491.38</c:v>
                </c:pt>
                <c:pt idx="3">
                  <c:v>572.1</c:v>
                </c:pt>
                <c:pt idx="4">
                  <c:v>599.76</c:v>
                </c:pt>
                <c:pt idx="5">
                  <c:v>612.39</c:v>
                </c:pt>
                <c:pt idx="6">
                  <c:v>629.61</c:v>
                </c:pt>
                <c:pt idx="7">
                  <c:v>648.3499999999987</c:v>
                </c:pt>
                <c:pt idx="8">
                  <c:v>653.03</c:v>
                </c:pt>
                <c:pt idx="9">
                  <c:v>662.71</c:v>
                </c:pt>
              </c:numCache>
            </c:numRef>
          </c:val>
        </c:ser>
        <c:ser>
          <c:idx val="3"/>
          <c:order val="1"/>
          <c:tx>
            <c:strRef>
              <c:f>Sheet4!$P$1</c:f>
              <c:strCache>
                <c:ptCount val="1"/>
                <c:pt idx="0">
                  <c:v>DP Solve (MP Iter.Ref.)</c:v>
                </c:pt>
              </c:strCache>
            </c:strRef>
          </c:tx>
          <c:spPr>
            <a:ln>
              <a:solidFill>
                <a:srgbClr val="800000"/>
              </a:solidFill>
            </a:ln>
          </c:spPr>
          <c:marker>
            <c:spPr>
              <a:solidFill>
                <a:srgbClr val="800000"/>
              </a:solidFill>
              <a:ln>
                <a:solidFill>
                  <a:srgbClr val="800000"/>
                </a:solidFill>
              </a:ln>
            </c:spPr>
          </c:marker>
          <c:cat>
            <c:numRef>
              <c:f>Sheet4!$M$2:$M$11</c:f>
              <c:numCache>
                <c:formatCode>General</c:formatCode>
                <c:ptCount val="10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10000.0</c:v>
                </c:pt>
                <c:pt idx="5">
                  <c:v>12000.0</c:v>
                </c:pt>
                <c:pt idx="6">
                  <c:v>14000.0</c:v>
                </c:pt>
                <c:pt idx="7">
                  <c:v>16000.0</c:v>
                </c:pt>
                <c:pt idx="8">
                  <c:v>18000.0</c:v>
                </c:pt>
                <c:pt idx="9">
                  <c:v>20000.0</c:v>
                </c:pt>
              </c:numCache>
            </c:numRef>
          </c:cat>
          <c:val>
            <c:numRef>
              <c:f>Sheet4!$P$2:$P$11</c:f>
              <c:numCache>
                <c:formatCode>General</c:formatCode>
                <c:ptCount val="10"/>
                <c:pt idx="0">
                  <c:v>128.9</c:v>
                </c:pt>
                <c:pt idx="1">
                  <c:v>290.99</c:v>
                </c:pt>
                <c:pt idx="2">
                  <c:v>433.61</c:v>
                </c:pt>
                <c:pt idx="3">
                  <c:v>517.69</c:v>
                </c:pt>
                <c:pt idx="4">
                  <c:v>526.4400000000001</c:v>
                </c:pt>
                <c:pt idx="5">
                  <c:v>551.47</c:v>
                </c:pt>
                <c:pt idx="6">
                  <c:v>577.63</c:v>
                </c:pt>
                <c:pt idx="7">
                  <c:v>604.75</c:v>
                </c:pt>
                <c:pt idx="8">
                  <c:v>612.05</c:v>
                </c:pt>
                <c:pt idx="9">
                  <c:v>624.22</c:v>
                </c:pt>
              </c:numCache>
            </c:numRef>
          </c:val>
        </c:ser>
        <c:ser>
          <c:idx val="1"/>
          <c:order val="2"/>
          <c:tx>
            <c:strRef>
              <c:f>Sheet4!$N$1</c:f>
              <c:strCache>
                <c:ptCount val="1"/>
                <c:pt idx="0">
                  <c:v>DP Solve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numRef>
              <c:f>Sheet4!$M$2:$M$11</c:f>
              <c:numCache>
                <c:formatCode>General</c:formatCode>
                <c:ptCount val="10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10000.0</c:v>
                </c:pt>
                <c:pt idx="5">
                  <c:v>12000.0</c:v>
                </c:pt>
                <c:pt idx="6">
                  <c:v>14000.0</c:v>
                </c:pt>
                <c:pt idx="7">
                  <c:v>16000.0</c:v>
                </c:pt>
                <c:pt idx="8">
                  <c:v>18000.0</c:v>
                </c:pt>
                <c:pt idx="9">
                  <c:v>20000.0</c:v>
                </c:pt>
              </c:numCache>
            </c:numRef>
          </c:cat>
          <c:val>
            <c:numRef>
              <c:f>Sheet4!$N$2:$N$11</c:f>
              <c:numCache>
                <c:formatCode>General</c:formatCode>
                <c:ptCount val="10"/>
                <c:pt idx="0">
                  <c:v>119.09</c:v>
                </c:pt>
                <c:pt idx="1">
                  <c:v>222.86</c:v>
                </c:pt>
                <c:pt idx="2">
                  <c:v>267.42</c:v>
                </c:pt>
                <c:pt idx="3">
                  <c:v>297.94</c:v>
                </c:pt>
                <c:pt idx="4">
                  <c:v>309.75</c:v>
                </c:pt>
                <c:pt idx="5">
                  <c:v>327.65</c:v>
                </c:pt>
                <c:pt idx="6">
                  <c:v>319.5</c:v>
                </c:pt>
                <c:pt idx="7">
                  <c:v>313.53</c:v>
                </c:pt>
                <c:pt idx="8">
                  <c:v>314.0</c:v>
                </c:pt>
                <c:pt idx="9">
                  <c:v>313.58</c:v>
                </c:pt>
              </c:numCache>
            </c:numRef>
          </c:val>
        </c:ser>
        <c:marker val="1"/>
        <c:axId val="725374712"/>
        <c:axId val="724852328"/>
      </c:lineChart>
      <c:catAx>
        <c:axId val="725374712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24852328"/>
        <c:crosses val="autoZero"/>
        <c:auto val="1"/>
        <c:lblAlgn val="ctr"/>
        <c:lblOffset val="100"/>
      </c:catAx>
      <c:valAx>
        <c:axId val="724852328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253747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64429266640367"/>
          <c:y val="0.0584695725250433"/>
          <c:w val="0.316076149630396"/>
          <c:h val="0.249636955459668"/>
        </c:manualLayout>
      </c:layout>
      <c:txPr>
        <a:bodyPr/>
        <a:lstStyle/>
        <a:p>
          <a:pPr>
            <a:defRPr sz="1600">
              <a:latin typeface="Arial"/>
              <a:cs typeface="Arial"/>
            </a:defRPr>
          </a:pPr>
          <a:endParaRPr lang="en-US"/>
        </a:p>
      </c:txPr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lineChart>
        <c:grouping val="standard"/>
        <c:ser>
          <c:idx val="2"/>
          <c:order val="0"/>
          <c:tx>
            <c:strRef>
              <c:f>Sheet5!$C$2</c:f>
              <c:strCache>
                <c:ptCount val="1"/>
                <c:pt idx="0">
                  <c:v>SP Solve</c:v>
                </c:pt>
              </c:strCache>
            </c:strRef>
          </c:tx>
          <c:spPr>
            <a:ln w="38100">
              <a:solidFill>
                <a:srgbClr val="3366FF"/>
              </a:solidFill>
            </a:ln>
          </c:spPr>
          <c:marker>
            <c:spPr>
              <a:solidFill>
                <a:srgbClr val="3366FF"/>
              </a:solidFill>
              <a:ln>
                <a:solidFill>
                  <a:srgbClr val="3366FF"/>
                </a:solidFill>
              </a:ln>
            </c:spPr>
          </c:marker>
          <c:cat>
            <c:numRef>
              <c:f>Sheet5!$A$3:$A$12</c:f>
              <c:numCache>
                <c:formatCode>General</c:formatCode>
                <c:ptCount val="10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8192.0</c:v>
                </c:pt>
                <c:pt idx="4">
                  <c:v>10000.0</c:v>
                </c:pt>
                <c:pt idx="5">
                  <c:v>12000.0</c:v>
                </c:pt>
                <c:pt idx="6">
                  <c:v>14000.0</c:v>
                </c:pt>
                <c:pt idx="7">
                  <c:v>16000.0</c:v>
                </c:pt>
                <c:pt idx="8">
                  <c:v>17984.0</c:v>
                </c:pt>
                <c:pt idx="9">
                  <c:v>20000.0</c:v>
                </c:pt>
              </c:numCache>
            </c:numRef>
          </c:cat>
          <c:val>
            <c:numRef>
              <c:f>Sheet5!$C$3:$C$12</c:f>
              <c:numCache>
                <c:formatCode>General</c:formatCode>
                <c:ptCount val="10"/>
                <c:pt idx="0">
                  <c:v>170.72</c:v>
                </c:pt>
                <c:pt idx="1">
                  <c:v>451.15</c:v>
                </c:pt>
                <c:pt idx="2">
                  <c:v>744.75</c:v>
                </c:pt>
                <c:pt idx="3">
                  <c:v>959.41</c:v>
                </c:pt>
                <c:pt idx="4">
                  <c:v>1111.56</c:v>
                </c:pt>
                <c:pt idx="5">
                  <c:v>1282.75</c:v>
                </c:pt>
                <c:pt idx="6">
                  <c:v>1377.73</c:v>
                </c:pt>
                <c:pt idx="7">
                  <c:v>1452.32</c:v>
                </c:pt>
                <c:pt idx="8">
                  <c:v>1548.45</c:v>
                </c:pt>
                <c:pt idx="9">
                  <c:v>1584.52</c:v>
                </c:pt>
              </c:numCache>
            </c:numRef>
          </c:val>
        </c:ser>
        <c:ser>
          <c:idx val="3"/>
          <c:order val="1"/>
          <c:tx>
            <c:strRef>
              <c:f>Sheet5!$D$2</c:f>
              <c:strCache>
                <c:ptCount val="1"/>
                <c:pt idx="0">
                  <c:v>DP Solve (MP Iter.Ref.)</c:v>
                </c:pt>
              </c:strCache>
            </c:strRef>
          </c:tx>
          <c:spPr>
            <a:ln w="38100">
              <a:solidFill>
                <a:srgbClr val="800000"/>
              </a:solidFill>
            </a:ln>
          </c:spPr>
          <c:marker>
            <c:spPr>
              <a:solidFill>
                <a:srgbClr val="800000"/>
              </a:solidFill>
              <a:ln>
                <a:solidFill>
                  <a:srgbClr val="800000"/>
                </a:solidFill>
              </a:ln>
            </c:spPr>
          </c:marker>
          <c:cat>
            <c:numRef>
              <c:f>Sheet5!$A$3:$A$12</c:f>
              <c:numCache>
                <c:formatCode>General</c:formatCode>
                <c:ptCount val="10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8192.0</c:v>
                </c:pt>
                <c:pt idx="4">
                  <c:v>10000.0</c:v>
                </c:pt>
                <c:pt idx="5">
                  <c:v>12000.0</c:v>
                </c:pt>
                <c:pt idx="6">
                  <c:v>14000.0</c:v>
                </c:pt>
                <c:pt idx="7">
                  <c:v>16000.0</c:v>
                </c:pt>
                <c:pt idx="8">
                  <c:v>17984.0</c:v>
                </c:pt>
                <c:pt idx="9">
                  <c:v>20000.0</c:v>
                </c:pt>
              </c:numCache>
            </c:numRef>
          </c:cat>
          <c:val>
            <c:numRef>
              <c:f>Sheet5!$D$3:$D$12</c:f>
              <c:numCache>
                <c:formatCode>General</c:formatCode>
                <c:ptCount val="10"/>
                <c:pt idx="0">
                  <c:v>137.67</c:v>
                </c:pt>
                <c:pt idx="1">
                  <c:v>407.95</c:v>
                </c:pt>
                <c:pt idx="2">
                  <c:v>667.79</c:v>
                </c:pt>
                <c:pt idx="3">
                  <c:v>864.8099999999994</c:v>
                </c:pt>
                <c:pt idx="4">
                  <c:v>956.66</c:v>
                </c:pt>
                <c:pt idx="5">
                  <c:v>1117.49</c:v>
                </c:pt>
                <c:pt idx="6">
                  <c:v>1202.19</c:v>
                </c:pt>
                <c:pt idx="7">
                  <c:v>1272.52</c:v>
                </c:pt>
                <c:pt idx="8">
                  <c:v>1369.3</c:v>
                </c:pt>
                <c:pt idx="9">
                  <c:v>1420.9</c:v>
                </c:pt>
              </c:numCache>
            </c:numRef>
          </c:val>
        </c:ser>
        <c:ser>
          <c:idx val="1"/>
          <c:order val="2"/>
          <c:tx>
            <c:strRef>
              <c:f>Sheet5!$B$2</c:f>
              <c:strCache>
                <c:ptCount val="1"/>
                <c:pt idx="0">
                  <c:v>DP Solve</c:v>
                </c:pt>
              </c:strCache>
            </c:strRef>
          </c:tx>
          <c:spPr>
            <a:ln w="38100"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numRef>
              <c:f>Sheet5!$A$3:$A$12</c:f>
              <c:numCache>
                <c:formatCode>General</c:formatCode>
                <c:ptCount val="10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8192.0</c:v>
                </c:pt>
                <c:pt idx="4">
                  <c:v>10000.0</c:v>
                </c:pt>
                <c:pt idx="5">
                  <c:v>12000.0</c:v>
                </c:pt>
                <c:pt idx="6">
                  <c:v>14000.0</c:v>
                </c:pt>
                <c:pt idx="7">
                  <c:v>16000.0</c:v>
                </c:pt>
                <c:pt idx="8">
                  <c:v>17984.0</c:v>
                </c:pt>
                <c:pt idx="9">
                  <c:v>20000.0</c:v>
                </c:pt>
              </c:numCache>
            </c:numRef>
          </c:cat>
          <c:val>
            <c:numRef>
              <c:f>Sheet5!$B$3:$B$12</c:f>
              <c:numCache>
                <c:formatCode>General</c:formatCode>
                <c:ptCount val="10"/>
                <c:pt idx="0">
                  <c:v>107.47</c:v>
                </c:pt>
                <c:pt idx="1">
                  <c:v>279.27</c:v>
                </c:pt>
                <c:pt idx="2">
                  <c:v>455.53</c:v>
                </c:pt>
                <c:pt idx="3">
                  <c:v>570.54</c:v>
                </c:pt>
                <c:pt idx="4">
                  <c:v>629.65</c:v>
                </c:pt>
                <c:pt idx="5">
                  <c:v>696.8</c:v>
                </c:pt>
                <c:pt idx="6">
                  <c:v>737.5599999999994</c:v>
                </c:pt>
                <c:pt idx="7">
                  <c:v>780.9599999999995</c:v>
                </c:pt>
                <c:pt idx="8">
                  <c:v>804.18</c:v>
                </c:pt>
                <c:pt idx="9">
                  <c:v>822.4400000000001</c:v>
                </c:pt>
              </c:numCache>
            </c:numRef>
          </c:val>
        </c:ser>
        <c:marker val="1"/>
        <c:axId val="675702232"/>
        <c:axId val="515769992"/>
      </c:lineChart>
      <c:catAx>
        <c:axId val="675702232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515769992"/>
        <c:crosses val="autoZero"/>
        <c:auto val="1"/>
        <c:lblAlgn val="ctr"/>
        <c:lblOffset val="100"/>
      </c:catAx>
      <c:valAx>
        <c:axId val="515769992"/>
        <c:scaling>
          <c:orientation val="minMax"/>
          <c:max val="1600.0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6757022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73141218283655"/>
          <c:y val="0.0355732543932929"/>
          <c:w val="0.31402112350737"/>
          <c:h val="0.175077483060794"/>
        </c:manualLayout>
      </c:layout>
      <c:txPr>
        <a:bodyPr/>
        <a:lstStyle/>
        <a:p>
          <a:pPr>
            <a:defRPr sz="1600">
              <a:latin typeface="Arial"/>
              <a:cs typeface="Arial"/>
            </a:defRPr>
          </a:pPr>
          <a:endParaRPr lang="en-US"/>
        </a:p>
      </c:txPr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lineChart>
        <c:grouping val="standard"/>
        <c:ser>
          <c:idx val="1"/>
          <c:order val="0"/>
          <c:tx>
            <c:strRef>
              <c:f>Sheet4!$T$1</c:f>
              <c:strCache>
                <c:ptCount val="1"/>
                <c:pt idx="0">
                  <c:v>DGETRF</c:v>
                </c:pt>
              </c:strCache>
            </c:strRef>
          </c:tx>
          <c:cat>
            <c:numRef>
              <c:f>Sheet4!$S$2:$S$13</c:f>
              <c:numCache>
                <c:formatCode>General</c:formatCode>
                <c:ptCount val="12"/>
                <c:pt idx="0">
                  <c:v>2000.0</c:v>
                </c:pt>
                <c:pt idx="1">
                  <c:v>4000.0</c:v>
                </c:pt>
                <c:pt idx="2">
                  <c:v>8000.0</c:v>
                </c:pt>
                <c:pt idx="3">
                  <c:v>12000.0</c:v>
                </c:pt>
                <c:pt idx="4">
                  <c:v>16000.0</c:v>
                </c:pt>
                <c:pt idx="5">
                  <c:v>20000.0</c:v>
                </c:pt>
                <c:pt idx="6">
                  <c:v>24000.0</c:v>
                </c:pt>
                <c:pt idx="7">
                  <c:v>28000.0</c:v>
                </c:pt>
                <c:pt idx="8">
                  <c:v>32000.0</c:v>
                </c:pt>
                <c:pt idx="9">
                  <c:v>36000.0</c:v>
                </c:pt>
                <c:pt idx="10">
                  <c:v>40000.0</c:v>
                </c:pt>
                <c:pt idx="11">
                  <c:v>44000.0</c:v>
                </c:pt>
              </c:numCache>
            </c:numRef>
          </c:cat>
          <c:val>
            <c:numRef>
              <c:f>Sheet4!$T$2:$T$13</c:f>
              <c:numCache>
                <c:formatCode>General</c:formatCode>
                <c:ptCount val="12"/>
                <c:pt idx="0">
                  <c:v>44.0</c:v>
                </c:pt>
                <c:pt idx="1">
                  <c:v>154.0</c:v>
                </c:pt>
                <c:pt idx="2">
                  <c:v>257.0</c:v>
                </c:pt>
                <c:pt idx="3">
                  <c:v>279.0</c:v>
                </c:pt>
                <c:pt idx="4">
                  <c:v>297.0</c:v>
                </c:pt>
                <c:pt idx="5">
                  <c:v>313.0</c:v>
                </c:pt>
                <c:pt idx="6">
                  <c:v>324.0</c:v>
                </c:pt>
                <c:pt idx="7">
                  <c:v>315.0</c:v>
                </c:pt>
                <c:pt idx="8">
                  <c:v>325.0</c:v>
                </c:pt>
                <c:pt idx="9">
                  <c:v>329.0</c:v>
                </c:pt>
                <c:pt idx="10">
                  <c:v>330.0</c:v>
                </c:pt>
                <c:pt idx="11">
                  <c:v>332.0</c:v>
                </c:pt>
              </c:numCache>
            </c:numRef>
          </c:val>
        </c:ser>
        <c:marker val="1"/>
        <c:axId val="708673640"/>
        <c:axId val="708567912"/>
      </c:lineChart>
      <c:catAx>
        <c:axId val="708673640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08567912"/>
        <c:crosses val="autoZero"/>
        <c:auto val="1"/>
        <c:lblAlgn val="ctr"/>
        <c:lblOffset val="100"/>
      </c:catAx>
      <c:valAx>
        <c:axId val="708567912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086736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5536645562147"/>
          <c:y val="0.0597327357044609"/>
          <c:w val="0.161013790039591"/>
          <c:h val="0.0603456609664885"/>
        </c:manualLayout>
      </c:layout>
      <c:txPr>
        <a:bodyPr/>
        <a:lstStyle/>
        <a:p>
          <a:pPr>
            <a:defRPr sz="1600">
              <a:latin typeface="Arial"/>
              <a:cs typeface="Arial"/>
            </a:defRPr>
          </a:pPr>
          <a:endParaRPr lang="en-US"/>
        </a:p>
      </c:txPr>
    </c:legend>
    <c:plotVisOnly val="1"/>
  </c:chart>
  <c:externalData r:id="rId1"/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lineChart>
        <c:grouping val="standard"/>
        <c:ser>
          <c:idx val="1"/>
          <c:order val="0"/>
          <c:tx>
            <c:strRef>
              <c:f>Sheet4!$T$1</c:f>
              <c:strCache>
                <c:ptCount val="1"/>
                <c:pt idx="0">
                  <c:v>DGETRF</c:v>
                </c:pt>
              </c:strCache>
            </c:strRef>
          </c:tx>
          <c:cat>
            <c:numRef>
              <c:f>Sheet4!$S$2:$S$13</c:f>
              <c:numCache>
                <c:formatCode>General</c:formatCode>
                <c:ptCount val="12"/>
                <c:pt idx="0">
                  <c:v>2000.0</c:v>
                </c:pt>
                <c:pt idx="1">
                  <c:v>4000.0</c:v>
                </c:pt>
                <c:pt idx="2">
                  <c:v>8000.0</c:v>
                </c:pt>
                <c:pt idx="3">
                  <c:v>12000.0</c:v>
                </c:pt>
                <c:pt idx="4">
                  <c:v>16000.0</c:v>
                </c:pt>
                <c:pt idx="5">
                  <c:v>20000.0</c:v>
                </c:pt>
                <c:pt idx="6">
                  <c:v>24000.0</c:v>
                </c:pt>
                <c:pt idx="7">
                  <c:v>28000.0</c:v>
                </c:pt>
                <c:pt idx="8">
                  <c:v>32000.0</c:v>
                </c:pt>
                <c:pt idx="9">
                  <c:v>36000.0</c:v>
                </c:pt>
                <c:pt idx="10">
                  <c:v>40000.0</c:v>
                </c:pt>
                <c:pt idx="11">
                  <c:v>44000.0</c:v>
                </c:pt>
              </c:numCache>
            </c:numRef>
          </c:cat>
          <c:val>
            <c:numRef>
              <c:f>Sheet4!$T$2:$T$13</c:f>
              <c:numCache>
                <c:formatCode>General</c:formatCode>
                <c:ptCount val="12"/>
                <c:pt idx="0">
                  <c:v>44.0</c:v>
                </c:pt>
                <c:pt idx="1">
                  <c:v>154.0</c:v>
                </c:pt>
                <c:pt idx="2">
                  <c:v>257.0</c:v>
                </c:pt>
                <c:pt idx="3">
                  <c:v>279.0</c:v>
                </c:pt>
                <c:pt idx="4">
                  <c:v>297.0</c:v>
                </c:pt>
                <c:pt idx="5">
                  <c:v>313.0</c:v>
                </c:pt>
                <c:pt idx="6">
                  <c:v>324.0</c:v>
                </c:pt>
                <c:pt idx="7">
                  <c:v>315.0</c:v>
                </c:pt>
                <c:pt idx="8">
                  <c:v>325.0</c:v>
                </c:pt>
                <c:pt idx="9">
                  <c:v>329.0</c:v>
                </c:pt>
                <c:pt idx="10">
                  <c:v>330.0</c:v>
                </c:pt>
                <c:pt idx="11">
                  <c:v>332.0</c:v>
                </c:pt>
              </c:numCache>
            </c:numRef>
          </c:val>
        </c:ser>
        <c:marker val="1"/>
        <c:axId val="702745048"/>
        <c:axId val="704841144"/>
      </c:lineChart>
      <c:catAx>
        <c:axId val="702745048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04841144"/>
        <c:crosses val="autoZero"/>
        <c:auto val="1"/>
        <c:lblAlgn val="ctr"/>
        <c:lblOffset val="100"/>
      </c:catAx>
      <c:valAx>
        <c:axId val="704841144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027450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5536645562147"/>
          <c:y val="0.0597327357044609"/>
          <c:w val="0.161013790039591"/>
          <c:h val="0.0603456609664885"/>
        </c:manualLayout>
      </c:layout>
      <c:txPr>
        <a:bodyPr/>
        <a:lstStyle/>
        <a:p>
          <a:pPr>
            <a:defRPr sz="1600">
              <a:latin typeface="Arial"/>
              <a:cs typeface="Arial"/>
            </a:defRPr>
          </a:pPr>
          <a:endParaRPr lang="en-US"/>
        </a:p>
      </c:txPr>
    </c:legend>
    <c:plotVisOnly val="1"/>
  </c:chart>
  <c:externalData r:id="rId1"/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lineChart>
        <c:grouping val="standard"/>
        <c:ser>
          <c:idx val="2"/>
          <c:order val="0"/>
          <c:tx>
            <c:strRef>
              <c:f>Sheet4!$C$1</c:f>
              <c:strCache>
                <c:ptCount val="1"/>
                <c:pt idx="0">
                  <c:v>1 GPU</c:v>
                </c:pt>
              </c:strCache>
            </c:strRef>
          </c:tx>
          <c:spPr>
            <a:ln>
              <a:solidFill>
                <a:schemeClr val="accent2">
                  <a:lumMod val="40000"/>
                  <a:lumOff val="60000"/>
                </a:schemeClr>
              </a:solidFill>
            </a:ln>
          </c:spPr>
          <c:marker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Sheet4!$C$2:$C$11</c:f>
              <c:numCache>
                <c:formatCode>General</c:formatCode>
                <c:ptCount val="10"/>
                <c:pt idx="0">
                  <c:v>154.0</c:v>
                </c:pt>
                <c:pt idx="1">
                  <c:v>248.0</c:v>
                </c:pt>
                <c:pt idx="2">
                  <c:v>296.0</c:v>
                </c:pt>
                <c:pt idx="3">
                  <c:v>318.0</c:v>
                </c:pt>
                <c:pt idx="4">
                  <c:v>325.0</c:v>
                </c:pt>
                <c:pt idx="5">
                  <c:v>317.0</c:v>
                </c:pt>
                <c:pt idx="6">
                  <c:v>327.0</c:v>
                </c:pt>
                <c:pt idx="7">
                  <c:v>334.0</c:v>
                </c:pt>
                <c:pt idx="8">
                  <c:v>311.0</c:v>
                </c:pt>
                <c:pt idx="9">
                  <c:v>318.0</c:v>
                </c:pt>
              </c:numCache>
            </c:numRef>
          </c:val>
        </c:ser>
        <c:ser>
          <c:idx val="1"/>
          <c:order val="1"/>
          <c:tx>
            <c:strRef>
              <c:f>Sheet4!$B$1</c:f>
              <c:strCache>
                <c:ptCount val="1"/>
                <c:pt idx="0">
                  <c:v>CPU (MKL)</c:v>
                </c:pt>
              </c:strCache>
            </c:strRef>
          </c:tx>
          <c:spPr>
            <a:ln>
              <a:solidFill>
                <a:srgbClr val="3366FF"/>
              </a:solidFill>
            </a:ln>
          </c:spPr>
          <c:marker>
            <c:spPr>
              <a:solidFill>
                <a:srgbClr val="3366FF"/>
              </a:solidFill>
              <a:ln>
                <a:solidFill>
                  <a:srgbClr val="3366FF"/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Sheet4!$B$2:$B$11</c:f>
              <c:numCache>
                <c:formatCode>General</c:formatCode>
                <c:ptCount val="10"/>
                <c:pt idx="0">
                  <c:v>88.0</c:v>
                </c:pt>
                <c:pt idx="1">
                  <c:v>93.0</c:v>
                </c:pt>
                <c:pt idx="2">
                  <c:v>101.0</c:v>
                </c:pt>
                <c:pt idx="3">
                  <c:v>107.0</c:v>
                </c:pt>
                <c:pt idx="4">
                  <c:v>112.0</c:v>
                </c:pt>
                <c:pt idx="5">
                  <c:v>114.0</c:v>
                </c:pt>
                <c:pt idx="6">
                  <c:v>118.0</c:v>
                </c:pt>
                <c:pt idx="7">
                  <c:v>117.0</c:v>
                </c:pt>
                <c:pt idx="8">
                  <c:v>120.0</c:v>
                </c:pt>
                <c:pt idx="9">
                  <c:v>118.0</c:v>
                </c:pt>
              </c:numCache>
            </c:numRef>
          </c:val>
        </c:ser>
        <c:marker val="1"/>
        <c:axId val="708651736"/>
        <c:axId val="707227368"/>
      </c:lineChart>
      <c:catAx>
        <c:axId val="708651736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07227368"/>
        <c:crosses val="autoZero"/>
        <c:auto val="1"/>
        <c:lblAlgn val="ctr"/>
        <c:lblOffset val="100"/>
      </c:catAx>
      <c:valAx>
        <c:axId val="707227368"/>
        <c:scaling>
          <c:orientation val="minMax"/>
          <c:max val="1000.0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086517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74741718522753"/>
          <c:y val="0.0399328833895763"/>
          <c:w val="0.212246233037591"/>
          <c:h val="0.282038807649044"/>
        </c:manualLayout>
      </c:layout>
      <c:txPr>
        <a:bodyPr/>
        <a:lstStyle/>
        <a:p>
          <a:pPr>
            <a:defRPr sz="1600">
              <a:latin typeface="Arial"/>
              <a:cs typeface="Arial"/>
            </a:defRPr>
          </a:pPr>
          <a:endParaRPr lang="en-US"/>
        </a:p>
      </c:txPr>
    </c:legend>
    <c:plotVisOnly val="1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lineChart>
        <c:grouping val="standard"/>
        <c:ser>
          <c:idx val="3"/>
          <c:order val="0"/>
          <c:tx>
            <c:strRef>
              <c:f>Sheet4!$D$1</c:f>
              <c:strCache>
                <c:ptCount val="1"/>
                <c:pt idx="0">
                  <c:v>2 GPUs</c:v>
                </c:pt>
              </c:strCache>
            </c:strRef>
          </c:tx>
          <c:spPr>
            <a:ln>
              <a:solidFill>
                <a:schemeClr val="accent2">
                  <a:lumMod val="60000"/>
                  <a:lumOff val="40000"/>
                </a:schemeClr>
              </a:solidFill>
            </a:ln>
          </c:spPr>
          <c:marker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Sheet4!$D$2:$D$11</c:f>
              <c:numCache>
                <c:formatCode>General</c:formatCode>
                <c:ptCount val="10"/>
                <c:pt idx="0">
                  <c:v>144.0</c:v>
                </c:pt>
                <c:pt idx="1">
                  <c:v>280.0</c:v>
                </c:pt>
                <c:pt idx="2">
                  <c:v>423.0</c:v>
                </c:pt>
                <c:pt idx="3">
                  <c:v>501.0</c:v>
                </c:pt>
                <c:pt idx="4">
                  <c:v>565.0</c:v>
                </c:pt>
                <c:pt idx="5">
                  <c:v>560.0</c:v>
                </c:pt>
                <c:pt idx="6">
                  <c:v>580.0</c:v>
                </c:pt>
                <c:pt idx="7">
                  <c:v>613.0</c:v>
                </c:pt>
                <c:pt idx="8">
                  <c:v>585.0</c:v>
                </c:pt>
                <c:pt idx="9">
                  <c:v>621.0</c:v>
                </c:pt>
              </c:numCache>
            </c:numRef>
          </c:val>
        </c:ser>
        <c:ser>
          <c:idx val="2"/>
          <c:order val="1"/>
          <c:tx>
            <c:strRef>
              <c:f>Sheet4!$C$1</c:f>
              <c:strCache>
                <c:ptCount val="1"/>
                <c:pt idx="0">
                  <c:v>1 GPU</c:v>
                </c:pt>
              </c:strCache>
            </c:strRef>
          </c:tx>
          <c:spPr>
            <a:ln>
              <a:solidFill>
                <a:schemeClr val="accent2">
                  <a:lumMod val="40000"/>
                  <a:lumOff val="60000"/>
                </a:schemeClr>
              </a:solidFill>
            </a:ln>
          </c:spPr>
          <c:marker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Sheet4!$C$2:$C$11</c:f>
              <c:numCache>
                <c:formatCode>General</c:formatCode>
                <c:ptCount val="10"/>
                <c:pt idx="0">
                  <c:v>154.0</c:v>
                </c:pt>
                <c:pt idx="1">
                  <c:v>248.0</c:v>
                </c:pt>
                <c:pt idx="2">
                  <c:v>296.0</c:v>
                </c:pt>
                <c:pt idx="3">
                  <c:v>318.0</c:v>
                </c:pt>
                <c:pt idx="4">
                  <c:v>325.0</c:v>
                </c:pt>
                <c:pt idx="5">
                  <c:v>317.0</c:v>
                </c:pt>
                <c:pt idx="6">
                  <c:v>327.0</c:v>
                </c:pt>
                <c:pt idx="7">
                  <c:v>334.0</c:v>
                </c:pt>
                <c:pt idx="8">
                  <c:v>311.0</c:v>
                </c:pt>
                <c:pt idx="9">
                  <c:v>318.0</c:v>
                </c:pt>
              </c:numCache>
            </c:numRef>
          </c:val>
        </c:ser>
        <c:ser>
          <c:idx val="1"/>
          <c:order val="2"/>
          <c:tx>
            <c:strRef>
              <c:f>Sheet4!$B$1</c:f>
              <c:strCache>
                <c:ptCount val="1"/>
                <c:pt idx="0">
                  <c:v>CPU (MKL)</c:v>
                </c:pt>
              </c:strCache>
            </c:strRef>
          </c:tx>
          <c:spPr>
            <a:ln>
              <a:solidFill>
                <a:srgbClr val="3366FF"/>
              </a:solidFill>
            </a:ln>
          </c:spPr>
          <c:marker>
            <c:spPr>
              <a:solidFill>
                <a:srgbClr val="3366FF"/>
              </a:solidFill>
              <a:ln>
                <a:solidFill>
                  <a:srgbClr val="3366FF"/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Sheet4!$B$2:$B$11</c:f>
              <c:numCache>
                <c:formatCode>General</c:formatCode>
                <c:ptCount val="10"/>
                <c:pt idx="0">
                  <c:v>88.0</c:v>
                </c:pt>
                <c:pt idx="1">
                  <c:v>93.0</c:v>
                </c:pt>
                <c:pt idx="2">
                  <c:v>101.0</c:v>
                </c:pt>
                <c:pt idx="3">
                  <c:v>107.0</c:v>
                </c:pt>
                <c:pt idx="4">
                  <c:v>112.0</c:v>
                </c:pt>
                <c:pt idx="5">
                  <c:v>114.0</c:v>
                </c:pt>
                <c:pt idx="6">
                  <c:v>118.0</c:v>
                </c:pt>
                <c:pt idx="7">
                  <c:v>117.0</c:v>
                </c:pt>
                <c:pt idx="8">
                  <c:v>120.0</c:v>
                </c:pt>
                <c:pt idx="9">
                  <c:v>118.0</c:v>
                </c:pt>
              </c:numCache>
            </c:numRef>
          </c:val>
        </c:ser>
        <c:marker val="1"/>
        <c:axId val="729974120"/>
        <c:axId val="703248280"/>
      </c:lineChart>
      <c:catAx>
        <c:axId val="729974120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03248280"/>
        <c:crosses val="autoZero"/>
        <c:auto val="1"/>
        <c:lblAlgn val="ctr"/>
        <c:lblOffset val="100"/>
      </c:catAx>
      <c:valAx>
        <c:axId val="703248280"/>
        <c:scaling>
          <c:orientation val="minMax"/>
          <c:max val="1000.0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299741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74741718522753"/>
          <c:y val="0.0399328833895763"/>
          <c:w val="0.212246233037591"/>
          <c:h val="0.282038807649044"/>
        </c:manualLayout>
      </c:layout>
      <c:txPr>
        <a:bodyPr/>
        <a:lstStyle/>
        <a:p>
          <a:pPr>
            <a:defRPr sz="1600">
              <a:latin typeface="Arial"/>
              <a:cs typeface="Arial"/>
            </a:defRPr>
          </a:pPr>
          <a:endParaRPr lang="en-US"/>
        </a:p>
      </c:txPr>
    </c:legend>
    <c:plotVisOnly val="1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lineChart>
        <c:grouping val="standard"/>
        <c:ser>
          <c:idx val="4"/>
          <c:order val="0"/>
          <c:tx>
            <c:strRef>
              <c:f>Sheet4!$E$1</c:f>
              <c:strCache>
                <c:ptCount val="1"/>
                <c:pt idx="0">
                  <c:v>3 GPUs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Sheet4!$E$2:$E$11</c:f>
              <c:numCache>
                <c:formatCode>General</c:formatCode>
                <c:ptCount val="10"/>
                <c:pt idx="0">
                  <c:v>131.0</c:v>
                </c:pt>
                <c:pt idx="1">
                  <c:v>304.0</c:v>
                </c:pt>
                <c:pt idx="2">
                  <c:v>487.0</c:v>
                </c:pt>
                <c:pt idx="3">
                  <c:v>537.0</c:v>
                </c:pt>
                <c:pt idx="4">
                  <c:v>680.0</c:v>
                </c:pt>
                <c:pt idx="5">
                  <c:v>723.0</c:v>
                </c:pt>
                <c:pt idx="6">
                  <c:v>783.0</c:v>
                </c:pt>
                <c:pt idx="7">
                  <c:v>833.0</c:v>
                </c:pt>
                <c:pt idx="8">
                  <c:v>859.0</c:v>
                </c:pt>
                <c:pt idx="9">
                  <c:v>899.0</c:v>
                </c:pt>
              </c:numCache>
            </c:numRef>
          </c:val>
        </c:ser>
        <c:ser>
          <c:idx val="3"/>
          <c:order val="1"/>
          <c:tx>
            <c:strRef>
              <c:f>Sheet4!$D$1</c:f>
              <c:strCache>
                <c:ptCount val="1"/>
                <c:pt idx="0">
                  <c:v>2 GPUs</c:v>
                </c:pt>
              </c:strCache>
            </c:strRef>
          </c:tx>
          <c:spPr>
            <a:ln>
              <a:solidFill>
                <a:schemeClr val="accent2">
                  <a:lumMod val="60000"/>
                  <a:lumOff val="40000"/>
                </a:schemeClr>
              </a:solidFill>
            </a:ln>
          </c:spPr>
          <c:marker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Sheet4!$D$2:$D$11</c:f>
              <c:numCache>
                <c:formatCode>General</c:formatCode>
                <c:ptCount val="10"/>
                <c:pt idx="0">
                  <c:v>144.0</c:v>
                </c:pt>
                <c:pt idx="1">
                  <c:v>280.0</c:v>
                </c:pt>
                <c:pt idx="2">
                  <c:v>423.0</c:v>
                </c:pt>
                <c:pt idx="3">
                  <c:v>501.0</c:v>
                </c:pt>
                <c:pt idx="4">
                  <c:v>565.0</c:v>
                </c:pt>
                <c:pt idx="5">
                  <c:v>560.0</c:v>
                </c:pt>
                <c:pt idx="6">
                  <c:v>580.0</c:v>
                </c:pt>
                <c:pt idx="7">
                  <c:v>613.0</c:v>
                </c:pt>
                <c:pt idx="8">
                  <c:v>585.0</c:v>
                </c:pt>
                <c:pt idx="9">
                  <c:v>621.0</c:v>
                </c:pt>
              </c:numCache>
            </c:numRef>
          </c:val>
        </c:ser>
        <c:ser>
          <c:idx val="2"/>
          <c:order val="2"/>
          <c:tx>
            <c:strRef>
              <c:f>Sheet4!$C$1</c:f>
              <c:strCache>
                <c:ptCount val="1"/>
                <c:pt idx="0">
                  <c:v>1 GPU</c:v>
                </c:pt>
              </c:strCache>
            </c:strRef>
          </c:tx>
          <c:spPr>
            <a:ln>
              <a:solidFill>
                <a:schemeClr val="accent2">
                  <a:lumMod val="40000"/>
                  <a:lumOff val="60000"/>
                </a:schemeClr>
              </a:solidFill>
            </a:ln>
          </c:spPr>
          <c:marker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Sheet4!$C$2:$C$11</c:f>
              <c:numCache>
                <c:formatCode>General</c:formatCode>
                <c:ptCount val="10"/>
                <c:pt idx="0">
                  <c:v>154.0</c:v>
                </c:pt>
                <c:pt idx="1">
                  <c:v>248.0</c:v>
                </c:pt>
                <c:pt idx="2">
                  <c:v>296.0</c:v>
                </c:pt>
                <c:pt idx="3">
                  <c:v>318.0</c:v>
                </c:pt>
                <c:pt idx="4">
                  <c:v>325.0</c:v>
                </c:pt>
                <c:pt idx="5">
                  <c:v>317.0</c:v>
                </c:pt>
                <c:pt idx="6">
                  <c:v>327.0</c:v>
                </c:pt>
                <c:pt idx="7">
                  <c:v>334.0</c:v>
                </c:pt>
                <c:pt idx="8">
                  <c:v>311.0</c:v>
                </c:pt>
                <c:pt idx="9">
                  <c:v>318.0</c:v>
                </c:pt>
              </c:numCache>
            </c:numRef>
          </c:val>
        </c:ser>
        <c:ser>
          <c:idx val="1"/>
          <c:order val="3"/>
          <c:tx>
            <c:strRef>
              <c:f>Sheet4!$B$1</c:f>
              <c:strCache>
                <c:ptCount val="1"/>
                <c:pt idx="0">
                  <c:v>CPU (MKL)</c:v>
                </c:pt>
              </c:strCache>
            </c:strRef>
          </c:tx>
          <c:spPr>
            <a:ln>
              <a:solidFill>
                <a:srgbClr val="3366FF"/>
              </a:solidFill>
            </a:ln>
          </c:spPr>
          <c:marker>
            <c:spPr>
              <a:solidFill>
                <a:srgbClr val="3366FF"/>
              </a:solidFill>
              <a:ln>
                <a:solidFill>
                  <a:srgbClr val="3366FF"/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Sheet4!$B$2:$B$11</c:f>
              <c:numCache>
                <c:formatCode>General</c:formatCode>
                <c:ptCount val="10"/>
                <c:pt idx="0">
                  <c:v>88.0</c:v>
                </c:pt>
                <c:pt idx="1">
                  <c:v>93.0</c:v>
                </c:pt>
                <c:pt idx="2">
                  <c:v>101.0</c:v>
                </c:pt>
                <c:pt idx="3">
                  <c:v>107.0</c:v>
                </c:pt>
                <c:pt idx="4">
                  <c:v>112.0</c:v>
                </c:pt>
                <c:pt idx="5">
                  <c:v>114.0</c:v>
                </c:pt>
                <c:pt idx="6">
                  <c:v>118.0</c:v>
                </c:pt>
                <c:pt idx="7">
                  <c:v>117.0</c:v>
                </c:pt>
                <c:pt idx="8">
                  <c:v>120.0</c:v>
                </c:pt>
                <c:pt idx="9">
                  <c:v>118.0</c:v>
                </c:pt>
              </c:numCache>
            </c:numRef>
          </c:val>
        </c:ser>
        <c:marker val="1"/>
        <c:axId val="703532456"/>
        <c:axId val="703353864"/>
      </c:lineChart>
      <c:catAx>
        <c:axId val="703532456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03353864"/>
        <c:crosses val="autoZero"/>
        <c:auto val="1"/>
        <c:lblAlgn val="ctr"/>
        <c:lblOffset val="100"/>
      </c:catAx>
      <c:valAx>
        <c:axId val="703353864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035324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74741718522753"/>
          <c:y val="0.0399328833895763"/>
          <c:w val="0.212246233037591"/>
          <c:h val="0.282038807649044"/>
        </c:manualLayout>
      </c:layout>
      <c:txPr>
        <a:bodyPr/>
        <a:lstStyle/>
        <a:p>
          <a:pPr>
            <a:defRPr sz="1600">
              <a:latin typeface="Arial"/>
              <a:cs typeface="Arial"/>
            </a:defRPr>
          </a:pPr>
          <a:endParaRPr lang="en-US"/>
        </a:p>
      </c:txPr>
    </c:legend>
    <c:plotVisOnly val="1"/>
  </c:chart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>
        <c:manualLayout>
          <c:layoutTarget val="inner"/>
          <c:xMode val="edge"/>
          <c:yMode val="edge"/>
          <c:x val="0.0958583704432189"/>
          <c:y val="0.0338659862541574"/>
          <c:w val="0.674654155542247"/>
          <c:h val="0.804229686709491"/>
        </c:manualLayout>
      </c:layout>
      <c:lineChart>
        <c:grouping val="standard"/>
        <c:ser>
          <c:idx val="0"/>
          <c:order val="0"/>
          <c:tx>
            <c:strRef>
              <c:f>Sheet4!$G$1</c:f>
              <c:strCache>
                <c:ptCount val="1"/>
                <c:pt idx="0">
                  <c:v>Kepler (K20X)</c:v>
                </c:pt>
              </c:strCache>
            </c:strRef>
          </c:tx>
          <c:spPr>
            <a:ln w="38100"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numRef>
              <c:f>Sheet4!$F$2:$F$11</c:f>
              <c:numCache>
                <c:formatCode>General</c:formatCode>
                <c:ptCount val="10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</c:numCache>
            </c:numRef>
          </c:cat>
          <c:val>
            <c:numRef>
              <c:f>Sheet4!$G$2:$G$11</c:f>
              <c:numCache>
                <c:formatCode>General</c:formatCode>
                <c:ptCount val="10"/>
                <c:pt idx="0">
                  <c:v>146.75</c:v>
                </c:pt>
                <c:pt idx="1">
                  <c:v>367.72</c:v>
                </c:pt>
                <c:pt idx="2">
                  <c:v>550.11</c:v>
                </c:pt>
                <c:pt idx="3">
                  <c:v>667.66</c:v>
                </c:pt>
                <c:pt idx="4">
                  <c:v>749.89</c:v>
                </c:pt>
                <c:pt idx="5">
                  <c:v>793.14</c:v>
                </c:pt>
                <c:pt idx="6">
                  <c:v>825.87</c:v>
                </c:pt>
                <c:pt idx="7">
                  <c:v>874.8099999999994</c:v>
                </c:pt>
                <c:pt idx="8">
                  <c:v>899.4599999999994</c:v>
                </c:pt>
                <c:pt idx="9">
                  <c:v>910.8499999999992</c:v>
                </c:pt>
              </c:numCache>
            </c:numRef>
          </c:val>
        </c:ser>
        <c:ser>
          <c:idx val="4"/>
          <c:order val="1"/>
          <c:tx>
            <c:strRef>
              <c:f>Sheet4!$E$1</c:f>
              <c:strCache>
                <c:ptCount val="1"/>
                <c:pt idx="0">
                  <c:v>3 GPUs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Sheet4!$E$2:$E$11</c:f>
              <c:numCache>
                <c:formatCode>General</c:formatCode>
                <c:ptCount val="10"/>
                <c:pt idx="0">
                  <c:v>131.0</c:v>
                </c:pt>
                <c:pt idx="1">
                  <c:v>304.0</c:v>
                </c:pt>
                <c:pt idx="2">
                  <c:v>487.0</c:v>
                </c:pt>
                <c:pt idx="3">
                  <c:v>537.0</c:v>
                </c:pt>
                <c:pt idx="4">
                  <c:v>680.0</c:v>
                </c:pt>
                <c:pt idx="5">
                  <c:v>723.0</c:v>
                </c:pt>
                <c:pt idx="6">
                  <c:v>783.0</c:v>
                </c:pt>
                <c:pt idx="7">
                  <c:v>833.0</c:v>
                </c:pt>
                <c:pt idx="8">
                  <c:v>859.0</c:v>
                </c:pt>
                <c:pt idx="9">
                  <c:v>899.0</c:v>
                </c:pt>
              </c:numCache>
            </c:numRef>
          </c:val>
        </c:ser>
        <c:ser>
          <c:idx val="3"/>
          <c:order val="2"/>
          <c:tx>
            <c:strRef>
              <c:f>Sheet4!$D$1</c:f>
              <c:strCache>
                <c:ptCount val="1"/>
                <c:pt idx="0">
                  <c:v>2 GPUs</c:v>
                </c:pt>
              </c:strCache>
            </c:strRef>
          </c:tx>
          <c:spPr>
            <a:ln>
              <a:solidFill>
                <a:schemeClr val="accent2">
                  <a:lumMod val="60000"/>
                  <a:lumOff val="40000"/>
                </a:schemeClr>
              </a:solidFill>
            </a:ln>
          </c:spPr>
          <c:marker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Sheet4!$D$2:$D$11</c:f>
              <c:numCache>
                <c:formatCode>General</c:formatCode>
                <c:ptCount val="10"/>
                <c:pt idx="0">
                  <c:v>144.0</c:v>
                </c:pt>
                <c:pt idx="1">
                  <c:v>280.0</c:v>
                </c:pt>
                <c:pt idx="2">
                  <c:v>423.0</c:v>
                </c:pt>
                <c:pt idx="3">
                  <c:v>501.0</c:v>
                </c:pt>
                <c:pt idx="4">
                  <c:v>565.0</c:v>
                </c:pt>
                <c:pt idx="5">
                  <c:v>560.0</c:v>
                </c:pt>
                <c:pt idx="6">
                  <c:v>580.0</c:v>
                </c:pt>
                <c:pt idx="7">
                  <c:v>613.0</c:v>
                </c:pt>
                <c:pt idx="8">
                  <c:v>585.0</c:v>
                </c:pt>
                <c:pt idx="9">
                  <c:v>621.0</c:v>
                </c:pt>
              </c:numCache>
            </c:numRef>
          </c:val>
        </c:ser>
        <c:ser>
          <c:idx val="2"/>
          <c:order val="3"/>
          <c:tx>
            <c:strRef>
              <c:f>Sheet4!$C$1</c:f>
              <c:strCache>
                <c:ptCount val="1"/>
                <c:pt idx="0">
                  <c:v>1 GPU</c:v>
                </c:pt>
              </c:strCache>
            </c:strRef>
          </c:tx>
          <c:spPr>
            <a:ln>
              <a:solidFill>
                <a:schemeClr val="accent2">
                  <a:lumMod val="40000"/>
                  <a:lumOff val="60000"/>
                </a:schemeClr>
              </a:solidFill>
            </a:ln>
          </c:spPr>
          <c:marker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Sheet4!$C$2:$C$11</c:f>
              <c:numCache>
                <c:formatCode>General</c:formatCode>
                <c:ptCount val="10"/>
                <c:pt idx="0">
                  <c:v>154.0</c:v>
                </c:pt>
                <c:pt idx="1">
                  <c:v>248.0</c:v>
                </c:pt>
                <c:pt idx="2">
                  <c:v>296.0</c:v>
                </c:pt>
                <c:pt idx="3">
                  <c:v>318.0</c:v>
                </c:pt>
                <c:pt idx="4">
                  <c:v>325.0</c:v>
                </c:pt>
                <c:pt idx="5">
                  <c:v>317.0</c:v>
                </c:pt>
                <c:pt idx="6">
                  <c:v>327.0</c:v>
                </c:pt>
                <c:pt idx="7">
                  <c:v>334.0</c:v>
                </c:pt>
                <c:pt idx="8">
                  <c:v>311.0</c:v>
                </c:pt>
                <c:pt idx="9">
                  <c:v>318.0</c:v>
                </c:pt>
              </c:numCache>
            </c:numRef>
          </c:val>
        </c:ser>
        <c:ser>
          <c:idx val="1"/>
          <c:order val="4"/>
          <c:tx>
            <c:strRef>
              <c:f>Sheet4!$B$1</c:f>
              <c:strCache>
                <c:ptCount val="1"/>
                <c:pt idx="0">
                  <c:v>CPU (MKL)</c:v>
                </c:pt>
              </c:strCache>
            </c:strRef>
          </c:tx>
          <c:spPr>
            <a:ln>
              <a:solidFill>
                <a:srgbClr val="3366FF"/>
              </a:solidFill>
            </a:ln>
          </c:spPr>
          <c:marker>
            <c:spPr>
              <a:solidFill>
                <a:srgbClr val="3366FF"/>
              </a:solidFill>
              <a:ln>
                <a:solidFill>
                  <a:srgbClr val="3366FF"/>
                </a:solidFill>
              </a:ln>
            </c:spPr>
          </c:marker>
          <c:cat>
            <c:numRef>
              <c:f>Sheet4!$F$2:$F$14</c:f>
              <c:numCache>
                <c:formatCode>General</c:formatCode>
                <c:ptCount val="13"/>
                <c:pt idx="0">
                  <c:v>2048.0</c:v>
                </c:pt>
                <c:pt idx="1">
                  <c:v>4032.0</c:v>
                </c:pt>
                <c:pt idx="2">
                  <c:v>6016.0</c:v>
                </c:pt>
                <c:pt idx="3">
                  <c:v>8064.0</c:v>
                </c:pt>
                <c:pt idx="4">
                  <c:v>10112.0</c:v>
                </c:pt>
                <c:pt idx="5">
                  <c:v>12032.0</c:v>
                </c:pt>
                <c:pt idx="6">
                  <c:v>14080.0</c:v>
                </c:pt>
                <c:pt idx="7">
                  <c:v>16000.0</c:v>
                </c:pt>
                <c:pt idx="8">
                  <c:v>17920.0</c:v>
                </c:pt>
                <c:pt idx="9">
                  <c:v>20000.0</c:v>
                </c:pt>
                <c:pt idx="10">
                  <c:v>22016.0</c:v>
                </c:pt>
                <c:pt idx="11">
                  <c:v>24064.0</c:v>
                </c:pt>
                <c:pt idx="12">
                  <c:v>26368.0</c:v>
                </c:pt>
              </c:numCache>
            </c:numRef>
          </c:cat>
          <c:val>
            <c:numRef>
              <c:f>Sheet4!$B$2:$B$11</c:f>
              <c:numCache>
                <c:formatCode>General</c:formatCode>
                <c:ptCount val="10"/>
                <c:pt idx="0">
                  <c:v>88.0</c:v>
                </c:pt>
                <c:pt idx="1">
                  <c:v>93.0</c:v>
                </c:pt>
                <c:pt idx="2">
                  <c:v>101.0</c:v>
                </c:pt>
                <c:pt idx="3">
                  <c:v>107.0</c:v>
                </c:pt>
                <c:pt idx="4">
                  <c:v>112.0</c:v>
                </c:pt>
                <c:pt idx="5">
                  <c:v>114.0</c:v>
                </c:pt>
                <c:pt idx="6">
                  <c:v>118.0</c:v>
                </c:pt>
                <c:pt idx="7">
                  <c:v>117.0</c:v>
                </c:pt>
                <c:pt idx="8">
                  <c:v>120.0</c:v>
                </c:pt>
                <c:pt idx="9">
                  <c:v>118.0</c:v>
                </c:pt>
              </c:numCache>
            </c:numRef>
          </c:val>
        </c:ser>
        <c:marker val="1"/>
        <c:axId val="730008664"/>
        <c:axId val="729985336"/>
      </c:lineChart>
      <c:catAx>
        <c:axId val="730008664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29985336"/>
        <c:crosses val="autoZero"/>
        <c:auto val="1"/>
        <c:lblAlgn val="ctr"/>
        <c:lblOffset val="100"/>
      </c:catAx>
      <c:valAx>
        <c:axId val="729985336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600">
                <a:latin typeface="Arial"/>
                <a:cs typeface="Arial"/>
              </a:defRPr>
            </a:pPr>
            <a:endParaRPr lang="en-US"/>
          </a:p>
        </c:txPr>
        <c:crossAx val="7300086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585937966036"/>
          <c:y val="0.0399328963253706"/>
          <c:w val="0.212246233037591"/>
          <c:h val="0.282038807649044"/>
        </c:manualLayout>
      </c:layout>
      <c:txPr>
        <a:bodyPr/>
        <a:lstStyle/>
        <a:p>
          <a:pPr>
            <a:defRPr sz="1600">
              <a:latin typeface="Arial"/>
              <a:cs typeface="Arial"/>
            </a:defRPr>
          </a:pPr>
          <a:endParaRPr lang="en-US"/>
        </a:p>
      </c:txPr>
    </c:legend>
    <c:plotVisOnly val="1"/>
  </c:chart>
  <c:externalData r:id="rId1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0.08276</cdr:x>
      <cdr:y>0.70032</cdr:y>
    </cdr:from>
    <cdr:to>
      <cdr:x>0.7398</cdr:x>
      <cdr:y>0.70611</cdr:y>
    </cdr:to>
    <cdr:sp macro="" textlink="">
      <cdr:nvSpPr>
        <cdr:cNvPr id="3" name="Straight Connector 2"/>
        <cdr:cNvSpPr/>
      </cdr:nvSpPr>
      <cdr:spPr>
        <a:xfrm xmlns:a="http://schemas.openxmlformats.org/drawingml/2006/main" flipV="1">
          <a:off x="642317" y="3491762"/>
          <a:ext cx="5099377" cy="28865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bg1">
              <a:lumMod val="65000"/>
            </a:schemeClr>
          </a:solidFill>
        </a:ln>
        <a:effectLst xmlns:a="http://schemas.openxmlformats.org/drawingml/2006/main">
          <a:outerShdw blurRad="40005" dist="19939" dir="5400000" algn="tl" rotWithShape="0">
            <a:srgbClr val="000000">
              <a:alpha val="38000"/>
            </a:srgbClr>
          </a:outerShdw>
        </a:effectLst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0.47821</cdr:x>
      <cdr:y>0.0434</cdr:y>
    </cdr:from>
    <cdr:to>
      <cdr:x>0.47945</cdr:x>
      <cdr:y>0.82453</cdr:y>
    </cdr:to>
    <cdr:sp macro="" textlink="">
      <cdr:nvSpPr>
        <cdr:cNvPr id="3" name="Straight Connector 2"/>
        <cdr:cNvSpPr/>
      </cdr:nvSpPr>
      <cdr:spPr>
        <a:xfrm xmlns:a="http://schemas.openxmlformats.org/drawingml/2006/main" rot="16200000" flipH="1">
          <a:off x="3612445" y="216369"/>
          <a:ext cx="9407" cy="3894667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0.47821</cdr:x>
      <cdr:y>0.0434</cdr:y>
    </cdr:from>
    <cdr:to>
      <cdr:x>0.47945</cdr:x>
      <cdr:y>0.82453</cdr:y>
    </cdr:to>
    <cdr:sp macro="" textlink="">
      <cdr:nvSpPr>
        <cdr:cNvPr id="3" name="Straight Connector 2"/>
        <cdr:cNvSpPr/>
      </cdr:nvSpPr>
      <cdr:spPr>
        <a:xfrm xmlns:a="http://schemas.openxmlformats.org/drawingml/2006/main" rot="16200000" flipH="1">
          <a:off x="3612445" y="216369"/>
          <a:ext cx="9407" cy="3894667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7F953-62DF-4F4A-A897-E676788E7AA5}" type="datetimeFigureOut">
              <a:rPr lang="en-US" smtClean="0"/>
              <a:pPr/>
              <a:t>6/13/13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B8B10-2236-4CE7-91E2-DAC5B21AB9E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B8B10-2236-4CE7-91E2-DAC5B21AB9E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630A761-9E4B-4ED9-84F7-1C9C78E5FD41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706438"/>
            <a:ext cx="4641850" cy="34829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36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13" y="4414910"/>
            <a:ext cx="5605743" cy="409652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630A761-9E4B-4ED9-84F7-1C9C78E5FD41}" type="slidenum">
              <a:rPr lang="en-US"/>
              <a:pPr/>
              <a:t>3</a:t>
            </a:fld>
            <a:endParaRPr lang="en-US"/>
          </a:p>
        </p:txBody>
      </p:sp>
      <p:sp>
        <p:nvSpPr>
          <p:cNvPr id="153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706438"/>
            <a:ext cx="4641850" cy="34829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36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13" y="4414910"/>
            <a:ext cx="5605743" cy="409652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6EC1888-46FB-40E9-A7D1-6757A064C4E8}" type="slidenum">
              <a:rPr lang="en-US"/>
              <a:pPr/>
              <a:t>8</a:t>
            </a:fld>
            <a:endParaRPr lang="en-US"/>
          </a:p>
        </p:txBody>
      </p:sp>
      <p:sp>
        <p:nvSpPr>
          <p:cNvPr id="163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706438"/>
            <a:ext cx="4648200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3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1613" y="4414911"/>
            <a:ext cx="5608607" cy="4099454"/>
          </a:xfrm>
          <a:noFill/>
          <a:ln/>
        </p:spPr>
        <p:txBody>
          <a:bodyPr wrap="none" anchor="ctr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10TemplateBGFINAL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62000" y="177114"/>
            <a:ext cx="8229600" cy="496290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4648200" y="2066532"/>
            <a:ext cx="4343400" cy="424732"/>
          </a:xfrm>
        </p:spPr>
        <p:txBody>
          <a:bodyPr/>
          <a:lstStyle>
            <a:lvl1pPr algn="r">
              <a:spcBef>
                <a:spcPts val="0"/>
              </a:spcBef>
              <a:buNone/>
              <a:defRPr sz="2400" b="0">
                <a:latin typeface="Arial Black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00" y="1752600"/>
            <a:ext cx="326346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 smtClean="0">
                <a:latin typeface="Arial Narrow" pitchFamily="34" charset="0"/>
                <a:cs typeface="Arial" pitchFamily="34" charset="0"/>
              </a:rPr>
              <a:t>Presented by</a:t>
            </a:r>
            <a:endParaRPr lang="en-US" sz="16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648200" y="2474381"/>
            <a:ext cx="4333875" cy="341632"/>
          </a:xfrm>
        </p:spPr>
        <p:txBody>
          <a:bodyPr/>
          <a:lstStyle>
            <a:lvl1pPr algn="r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57250" y="6093086"/>
            <a:ext cx="990600" cy="599813"/>
            <a:chOff x="2540000" y="2082800"/>
            <a:chExt cx="1384300" cy="8382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540000" y="2082800"/>
              <a:ext cx="13843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icl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2597396" y="2140486"/>
              <a:ext cx="1250704" cy="69038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14" descr="UTsc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49475" y="6068262"/>
            <a:ext cx="1374775" cy="6246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qjs\Desktop\ContactB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2400" y="914400"/>
            <a:ext cx="7239000" cy="424732"/>
          </a:xfrm>
        </p:spPr>
        <p:txBody>
          <a:bodyPr/>
          <a:lstStyle>
            <a:lvl1pPr>
              <a:spcBef>
                <a:spcPts val="0"/>
              </a:spcBef>
              <a:buNone/>
              <a:defRPr sz="2400">
                <a:latin typeface="Arial Black" pitchFamily="34" charset="0"/>
              </a:defRPr>
            </a:lvl1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42875" y="1381125"/>
            <a:ext cx="3676650" cy="341632"/>
          </a:xfrm>
        </p:spPr>
        <p:txBody>
          <a:bodyPr/>
          <a:lstStyle>
            <a:lvl1pPr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010400" y="6210808"/>
            <a:ext cx="780450" cy="472566"/>
            <a:chOff x="2540000" y="2082800"/>
            <a:chExt cx="1384300" cy="8382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540000" y="2082800"/>
              <a:ext cx="13843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icl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2597396" y="2140486"/>
              <a:ext cx="1250704" cy="69038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14" descr="UTsc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931150" y="6210299"/>
            <a:ext cx="1083125" cy="4921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204" y="177114"/>
            <a:ext cx="8229600" cy="4962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204" y="1344823"/>
            <a:ext cx="8229600" cy="202414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ic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9914" y="6307222"/>
            <a:ext cx="842486" cy="465052"/>
          </a:xfrm>
          <a:prstGeom prst="rect">
            <a:avLst/>
          </a:prstGeom>
        </p:spPr>
      </p:pic>
      <p:pic>
        <p:nvPicPr>
          <p:cNvPr id="9" name="Picture 8" descr="ut-eec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07885" y="6324600"/>
            <a:ext cx="1026582" cy="4619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21" r:id="rId3"/>
    <p:sldLayoutId id="2147483922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kern="1200">
          <a:solidFill>
            <a:schemeClr val="accent1">
              <a:lumMod val="75000"/>
            </a:schemeClr>
          </a:solidFill>
          <a:latin typeface="Arial Black" pitchFamily="34" charset="0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itchFamily="34" charset="0"/>
        <a:buChar char="•"/>
        <a:defRPr sz="2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–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–"/>
        <a:defRPr sz="1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»"/>
        <a:defRPr sz="1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icl.cs.utk.edu/magma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df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df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df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df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df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d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df"/><Relationship Id="rId3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df"/><Relationship Id="rId3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df"/><Relationship Id="rId3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df"/><Relationship Id="rId3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df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df"/><Relationship Id="rId5" Type="http://schemas.openxmlformats.org/officeDocument/2006/relationships/image" Target="../media/image44.png"/><Relationship Id="rId6" Type="http://schemas.openxmlformats.org/officeDocument/2006/relationships/image" Target="../media/image45.pdf"/><Relationship Id="rId7" Type="http://schemas.openxmlformats.org/officeDocument/2006/relationships/image" Target="../media/image46.png"/><Relationship Id="rId8" Type="http://schemas.openxmlformats.org/officeDocument/2006/relationships/image" Target="../media/image47.pdf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d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6070" y="543987"/>
            <a:ext cx="8229600" cy="880369"/>
          </a:xfrm>
        </p:spPr>
        <p:txBody>
          <a:bodyPr/>
          <a:lstStyle/>
          <a:p>
            <a:r>
              <a:rPr lang="en-US" dirty="0" smtClean="0"/>
              <a:t>MAGMA: Matrix Algebra on GPU and    </a:t>
            </a:r>
            <a:br>
              <a:rPr lang="en-US" dirty="0" smtClean="0"/>
            </a:br>
            <a:r>
              <a:rPr lang="en-US" dirty="0" smtClean="0"/>
              <a:t>               Multicore Architectures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48200" y="2066532"/>
            <a:ext cx="4343400" cy="43088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230188" marR="0" lvl="0" indent="-230188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Arial" pitchFamily="34" charset="0"/>
              </a:rPr>
              <a:t>Hatem Ltaief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648200" y="2474381"/>
            <a:ext cx="4333875" cy="59554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230188" marR="0" lvl="0" indent="-230188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	Computational Scientist</a:t>
            </a:r>
          </a:p>
          <a:p>
            <a:pPr marL="230188" marR="0" lvl="0" indent="-230188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b="1" dirty="0" smtClean="0">
                <a:latin typeface="Arial Narrow" pitchFamily="34" charset="0"/>
                <a:cs typeface="+mn-cs"/>
              </a:rPr>
              <a:t>KAUST, Saudi Arabia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2942" y="1683917"/>
            <a:ext cx="139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Presented by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09" y="1945104"/>
            <a:ext cx="5141495" cy="4284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9-10 at 1.09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0" y="1126658"/>
            <a:ext cx="8477250" cy="4391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Hybrid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3" y="883880"/>
            <a:ext cx="8854056" cy="7129132"/>
          </a:xfrm>
        </p:spPr>
        <p:txBody>
          <a:bodyPr/>
          <a:lstStyle/>
          <a:p>
            <a:r>
              <a:rPr lang="en-US" sz="2400" dirty="0" smtClean="0"/>
              <a:t>Left-looking hybrid </a:t>
            </a:r>
            <a:r>
              <a:rPr lang="en-US" sz="2400" dirty="0" err="1" smtClean="0"/>
              <a:t>Cholesky</a:t>
            </a:r>
            <a:r>
              <a:rPr lang="en-US" sz="2400" dirty="0" smtClean="0"/>
              <a:t> factorization in MAGMA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sz="2400" dirty="0" smtClean="0"/>
              <a:t>The difference with LAPACK – the 4 additional lines in red</a:t>
            </a:r>
          </a:p>
          <a:p>
            <a:r>
              <a:rPr lang="en-US" sz="2400" dirty="0" smtClean="0"/>
              <a:t>Line 8 </a:t>
            </a:r>
            <a:r>
              <a:rPr lang="en-US" sz="2400" dirty="0" smtClean="0"/>
              <a:t>(</a:t>
            </a:r>
            <a:r>
              <a:rPr lang="en-US" sz="2400" dirty="0" smtClean="0"/>
              <a:t>HOST</a:t>
            </a:r>
            <a:r>
              <a:rPr lang="en-US" sz="2400" dirty="0" smtClean="0"/>
              <a:t>) </a:t>
            </a:r>
            <a:r>
              <a:rPr lang="en-US" sz="2400" dirty="0" smtClean="0"/>
              <a:t>is overlapped with work on</a:t>
            </a:r>
            <a:r>
              <a:rPr lang="en-US" sz="2400" dirty="0" smtClean="0"/>
              <a:t> line 6 (DEVICE)</a:t>
            </a:r>
          </a:p>
          <a:p>
            <a:endParaRPr lang="en-US" dirty="0" smtClean="0">
              <a:latin typeface="Arial"/>
              <a:cs typeface="Arial"/>
            </a:endParaRP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precision support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1166518" y="1222963"/>
          <a:ext cx="7761111" cy="4985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3444" y="3198167"/>
            <a:ext cx="12621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400" dirty="0" smtClean="0">
                <a:latin typeface="Arial"/>
                <a:cs typeface="Arial"/>
              </a:rPr>
              <a:t>GFlop/s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5610" y="6200799"/>
            <a:ext cx="1655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Matrix size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58519" y="9501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2315" y="4763295"/>
            <a:ext cx="4111685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Keeneland</a:t>
            </a:r>
          </a:p>
          <a:p>
            <a:r>
              <a:rPr lang="en-US" sz="1400" b="1" dirty="0" smtClean="0">
                <a:latin typeface="Arial"/>
                <a:cs typeface="Arial"/>
              </a:rPr>
              <a:t>GPU</a:t>
            </a:r>
            <a:r>
              <a:rPr lang="en-US" sz="1400" dirty="0" smtClean="0">
                <a:latin typeface="Arial"/>
                <a:cs typeface="Arial"/>
              </a:rPr>
              <a:t>  M2090 </a:t>
            </a:r>
            <a:r>
              <a:rPr lang="en-US" sz="1200" dirty="0" smtClean="0">
                <a:latin typeface="Arial"/>
                <a:cs typeface="Arial"/>
              </a:rPr>
              <a:t>(14 MP    @1.3 GHz, peak   583 GFlop/s)</a:t>
            </a:r>
            <a:br>
              <a:rPr lang="en-US" sz="1200" dirty="0" smtClean="0">
                <a:latin typeface="Arial"/>
                <a:cs typeface="Arial"/>
              </a:rPr>
            </a:br>
            <a:r>
              <a:rPr lang="en-US" sz="1400" b="1" dirty="0" smtClean="0">
                <a:latin typeface="Arial"/>
                <a:cs typeface="Arial"/>
              </a:rPr>
              <a:t>CPU  </a:t>
            </a:r>
            <a:r>
              <a:rPr lang="en-US" sz="1400" dirty="0" smtClean="0">
                <a:latin typeface="Arial"/>
                <a:cs typeface="Arial"/>
              </a:rPr>
              <a:t>Intel Xeon X5660 </a:t>
            </a:r>
            <a:r>
              <a:rPr lang="en-US" sz="1200" dirty="0" smtClean="0">
                <a:latin typeface="Arial"/>
                <a:cs typeface="Arial"/>
              </a:rPr>
              <a:t>(2x6 cores @2.8GHz)  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375" y="818444"/>
            <a:ext cx="858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Performance of the LU factorization in various precisions</a:t>
            </a:r>
            <a:endParaRPr lang="en-US" sz="2400" b="1" dirty="0"/>
          </a:p>
        </p:txBody>
      </p:sp>
      <p:sp>
        <p:nvSpPr>
          <p:cNvPr id="13" name="Straight Connector 12"/>
          <p:cNvSpPr/>
          <p:nvPr/>
        </p:nvSpPr>
        <p:spPr>
          <a:xfrm flipV="1">
            <a:off x="7110250" y="3366458"/>
            <a:ext cx="280826" cy="120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60437" y="3098242"/>
            <a:ext cx="14670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CPU DP peak </a:t>
            </a:r>
            <a:br>
              <a:rPr lang="en-US" sz="1600" dirty="0" smtClean="0"/>
            </a:br>
            <a:r>
              <a:rPr lang="en-US" sz="1600" dirty="0" smtClean="0"/>
              <a:t>(134 </a:t>
            </a:r>
            <a:r>
              <a:rPr lang="en-US" sz="1600" dirty="0" err="1" smtClean="0"/>
              <a:t>GFlop/s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precision iterative refinement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1138296" y="987777"/>
          <a:ext cx="7817556" cy="5192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3444" y="3198167"/>
            <a:ext cx="12621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400" dirty="0" smtClean="0">
                <a:latin typeface="Arial"/>
                <a:cs typeface="Arial"/>
              </a:rPr>
              <a:t>GFlop/s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5610" y="6200799"/>
            <a:ext cx="1655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Matrix size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1560" y="4423088"/>
            <a:ext cx="409422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Keeneland</a:t>
            </a:r>
          </a:p>
          <a:p>
            <a:r>
              <a:rPr lang="en-US" sz="1400" b="1" dirty="0" smtClean="0">
                <a:latin typeface="Arial"/>
                <a:cs typeface="Arial"/>
              </a:rPr>
              <a:t>GPU</a:t>
            </a:r>
            <a:r>
              <a:rPr lang="en-US" sz="1400" dirty="0" smtClean="0">
                <a:latin typeface="Arial"/>
                <a:cs typeface="Arial"/>
              </a:rPr>
              <a:t>  M2090 </a:t>
            </a:r>
            <a:r>
              <a:rPr lang="en-US" sz="1200" dirty="0" smtClean="0">
                <a:latin typeface="Arial"/>
                <a:cs typeface="Arial"/>
              </a:rPr>
              <a:t>(14 MP    @1.3 GHz, peak   583 GFlop/s)</a:t>
            </a:r>
            <a:br>
              <a:rPr lang="en-US" sz="1200" dirty="0" smtClean="0">
                <a:latin typeface="Arial"/>
                <a:cs typeface="Arial"/>
              </a:rPr>
            </a:br>
            <a:r>
              <a:rPr lang="en-US" sz="1400" b="1" dirty="0" smtClean="0">
                <a:latin typeface="Arial"/>
                <a:cs typeface="Arial"/>
              </a:rPr>
              <a:t>CPU  </a:t>
            </a:r>
            <a:r>
              <a:rPr lang="en-US" sz="1400" dirty="0" smtClean="0">
                <a:latin typeface="Arial"/>
                <a:cs typeface="Arial"/>
              </a:rPr>
              <a:t>Intel Xeon X5660@2.80GHz </a:t>
            </a:r>
            <a:r>
              <a:rPr lang="en-US" sz="1200" dirty="0" smtClean="0">
                <a:latin typeface="Arial"/>
                <a:cs typeface="Arial"/>
              </a:rPr>
              <a:t>(2 </a:t>
            </a:r>
            <a:r>
              <a:rPr lang="en-US" sz="1200" dirty="0" err="1" smtClean="0">
                <a:latin typeface="Arial"/>
                <a:cs typeface="Arial"/>
              </a:rPr>
              <a:t>x</a:t>
            </a:r>
            <a:r>
              <a:rPr lang="en-US" sz="1200" dirty="0" smtClean="0">
                <a:latin typeface="Arial"/>
                <a:cs typeface="Arial"/>
              </a:rPr>
              <a:t> 6 cores)  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9372" y="696162"/>
            <a:ext cx="899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Solving general dense linear systems using mixed precision iterative refinement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/>
        </p:nvGraphicFramePr>
        <p:xfrm>
          <a:off x="1108938" y="1108841"/>
          <a:ext cx="7914216" cy="5155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precision iterative refinement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444" y="3198167"/>
            <a:ext cx="12621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400" dirty="0" smtClean="0">
                <a:latin typeface="Arial"/>
                <a:cs typeface="Arial"/>
              </a:rPr>
              <a:t>GFlop/s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5610" y="6200799"/>
            <a:ext cx="1655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Matrix size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43649" y="4423088"/>
            <a:ext cx="426244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GPU</a:t>
            </a:r>
            <a:r>
              <a:rPr lang="en-US" sz="1400" dirty="0" smtClean="0">
                <a:latin typeface="Arial"/>
                <a:cs typeface="Arial"/>
              </a:rPr>
              <a:t>  K20c        </a:t>
            </a:r>
            <a:r>
              <a:rPr lang="en-US" sz="1200" dirty="0" smtClean="0">
                <a:latin typeface="Arial"/>
                <a:cs typeface="Arial"/>
              </a:rPr>
              <a:t>(13 MP @0.7 GHz,    peak 1165 </a:t>
            </a:r>
            <a:r>
              <a:rPr lang="en-US" sz="1200" dirty="0" err="1" smtClean="0">
                <a:latin typeface="Arial"/>
                <a:cs typeface="Arial"/>
              </a:rPr>
              <a:t>GFlop/s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br>
              <a:rPr lang="en-US" sz="1200" dirty="0" smtClean="0">
                <a:latin typeface="Arial"/>
                <a:cs typeface="Arial"/>
              </a:rPr>
            </a:br>
            <a:r>
              <a:rPr lang="en-US" sz="1400" b="1" dirty="0" smtClean="0">
                <a:latin typeface="Arial"/>
                <a:cs typeface="Arial"/>
              </a:rPr>
              <a:t>CPU  </a:t>
            </a:r>
            <a:r>
              <a:rPr lang="en-US" sz="1400" dirty="0" smtClean="0">
                <a:latin typeface="Arial"/>
                <a:cs typeface="Arial"/>
              </a:rPr>
              <a:t>Genuine Intel </a:t>
            </a:r>
            <a:r>
              <a:rPr lang="en-US" sz="1200" dirty="0" smtClean="0">
                <a:latin typeface="Arial"/>
                <a:cs typeface="Arial"/>
              </a:rPr>
              <a:t>(2x8 @2.60GHz, peak  333 </a:t>
            </a:r>
            <a:r>
              <a:rPr lang="en-US" sz="1200" dirty="0" err="1" smtClean="0">
                <a:latin typeface="Arial"/>
                <a:cs typeface="Arial"/>
              </a:rPr>
              <a:t>GFlop/s</a:t>
            </a:r>
            <a:r>
              <a:rPr lang="en-US" sz="1200" dirty="0" smtClean="0">
                <a:latin typeface="Arial"/>
                <a:cs typeface="Arial"/>
              </a:rPr>
              <a:t>)  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9372" y="696162"/>
            <a:ext cx="899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Solving general dense linear systems using mixed precision iterative refinement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GPU Memory Algorithms</a:t>
            </a:r>
            <a:endParaRPr lang="en-US" dirty="0"/>
          </a:p>
        </p:txBody>
      </p:sp>
      <p:graphicFrame>
        <p:nvGraphicFramePr>
          <p:cNvPr id="13" name="Chart 12"/>
          <p:cNvGraphicFramePr/>
          <p:nvPr/>
        </p:nvGraphicFramePr>
        <p:xfrm>
          <a:off x="1157111" y="1100667"/>
          <a:ext cx="7554148" cy="4985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33444" y="3198167"/>
            <a:ext cx="12621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400" dirty="0" smtClean="0">
                <a:latin typeface="Arial"/>
                <a:cs typeface="Arial"/>
              </a:rPr>
              <a:t>GFlop/s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10" y="6200799"/>
            <a:ext cx="1655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Matrix size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9547" y="762008"/>
            <a:ext cx="7186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Solving large problems that do not fit in the GPU memory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19633" y="1431006"/>
            <a:ext cx="252589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881560" y="4423088"/>
            <a:ext cx="409422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Keeneland</a:t>
            </a:r>
          </a:p>
          <a:p>
            <a:r>
              <a:rPr lang="en-US" sz="1400" b="1" dirty="0" smtClean="0">
                <a:latin typeface="Arial"/>
                <a:cs typeface="Arial"/>
              </a:rPr>
              <a:t>GPU</a:t>
            </a:r>
            <a:r>
              <a:rPr lang="en-US" sz="1400" dirty="0" smtClean="0">
                <a:latin typeface="Arial"/>
                <a:cs typeface="Arial"/>
              </a:rPr>
              <a:t>  M2090 </a:t>
            </a:r>
            <a:r>
              <a:rPr lang="en-US" sz="1200" dirty="0" smtClean="0">
                <a:latin typeface="Arial"/>
                <a:cs typeface="Arial"/>
              </a:rPr>
              <a:t>(14 MP    @1.3 GHz, peak   583 GFlop/s)</a:t>
            </a:r>
            <a:br>
              <a:rPr lang="en-US" sz="1200" dirty="0" smtClean="0">
                <a:latin typeface="Arial"/>
                <a:cs typeface="Arial"/>
              </a:rPr>
            </a:br>
            <a:r>
              <a:rPr lang="en-US" sz="1400" b="1" dirty="0" smtClean="0">
                <a:latin typeface="Arial"/>
                <a:cs typeface="Arial"/>
              </a:rPr>
              <a:t>CPU  </a:t>
            </a:r>
            <a:r>
              <a:rPr lang="en-US" sz="1400" dirty="0" smtClean="0">
                <a:latin typeface="Arial"/>
                <a:cs typeface="Arial"/>
              </a:rPr>
              <a:t>Intel Xeon X5660@2.80GHz </a:t>
            </a:r>
            <a:r>
              <a:rPr lang="en-US" sz="1200" dirty="0" smtClean="0">
                <a:latin typeface="Arial"/>
                <a:cs typeface="Arial"/>
              </a:rPr>
              <a:t>(2 </a:t>
            </a:r>
            <a:r>
              <a:rPr lang="en-US" sz="1200" dirty="0" err="1" smtClean="0">
                <a:latin typeface="Arial"/>
                <a:cs typeface="Arial"/>
              </a:rPr>
              <a:t>x</a:t>
            </a:r>
            <a:r>
              <a:rPr lang="en-US" sz="1200" dirty="0" smtClean="0">
                <a:latin typeface="Arial"/>
                <a:cs typeface="Arial"/>
              </a:rPr>
              <a:t> 6 cores)  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38588" y="2881030"/>
            <a:ext cx="251969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Matrices of size that do not fit</a:t>
            </a:r>
            <a:br>
              <a:rPr lang="en-US" sz="1400" dirty="0" smtClean="0"/>
            </a:br>
            <a:r>
              <a:rPr lang="en-US" sz="1400" dirty="0" smtClean="0"/>
              <a:t>in a specified GPU memory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GPU Memory Algorithms</a:t>
            </a:r>
            <a:endParaRPr lang="en-US" dirty="0"/>
          </a:p>
        </p:txBody>
      </p:sp>
      <p:graphicFrame>
        <p:nvGraphicFramePr>
          <p:cNvPr id="13" name="Chart 12"/>
          <p:cNvGraphicFramePr/>
          <p:nvPr/>
        </p:nvGraphicFramePr>
        <p:xfrm>
          <a:off x="1157111" y="1100667"/>
          <a:ext cx="7554148" cy="4985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33444" y="3198167"/>
            <a:ext cx="12621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400" dirty="0" smtClean="0">
                <a:latin typeface="Arial"/>
                <a:cs typeface="Arial"/>
              </a:rPr>
              <a:t>GFlop/s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5610" y="6200799"/>
            <a:ext cx="1655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Matrix size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9547" y="762008"/>
            <a:ext cx="7186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Solving large problems that do not fit in the GPU memory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881560" y="4423088"/>
            <a:ext cx="409422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Keeneland</a:t>
            </a:r>
          </a:p>
          <a:p>
            <a:r>
              <a:rPr lang="en-US" sz="1400" b="1" dirty="0" smtClean="0">
                <a:latin typeface="Arial"/>
                <a:cs typeface="Arial"/>
              </a:rPr>
              <a:t>GPU</a:t>
            </a:r>
            <a:r>
              <a:rPr lang="en-US" sz="1400" dirty="0" smtClean="0">
                <a:latin typeface="Arial"/>
                <a:cs typeface="Arial"/>
              </a:rPr>
              <a:t>  M2090 </a:t>
            </a:r>
            <a:r>
              <a:rPr lang="en-US" sz="1200" dirty="0" smtClean="0">
                <a:latin typeface="Arial"/>
                <a:cs typeface="Arial"/>
              </a:rPr>
              <a:t>(14 MP    @1.3 GHz, peak   583 GFlop/s)</a:t>
            </a:r>
            <a:br>
              <a:rPr lang="en-US" sz="1200" dirty="0" smtClean="0">
                <a:latin typeface="Arial"/>
                <a:cs typeface="Arial"/>
              </a:rPr>
            </a:br>
            <a:r>
              <a:rPr lang="en-US" sz="1400" b="1" dirty="0" smtClean="0">
                <a:latin typeface="Arial"/>
                <a:cs typeface="Arial"/>
              </a:rPr>
              <a:t>CPU  </a:t>
            </a:r>
            <a:r>
              <a:rPr lang="en-US" sz="1400" dirty="0" smtClean="0">
                <a:latin typeface="Arial"/>
                <a:cs typeface="Arial"/>
              </a:rPr>
              <a:t>Intel Xeon X5660@2.80GHz </a:t>
            </a:r>
            <a:r>
              <a:rPr lang="en-US" sz="1200" dirty="0" smtClean="0">
                <a:latin typeface="Arial"/>
                <a:cs typeface="Arial"/>
              </a:rPr>
              <a:t>(2 </a:t>
            </a:r>
            <a:r>
              <a:rPr lang="en-US" sz="1200" dirty="0" err="1" smtClean="0">
                <a:latin typeface="Arial"/>
                <a:cs typeface="Arial"/>
              </a:rPr>
              <a:t>x</a:t>
            </a:r>
            <a:r>
              <a:rPr lang="en-US" sz="1200" dirty="0" smtClean="0">
                <a:latin typeface="Arial"/>
                <a:cs typeface="Arial"/>
              </a:rPr>
              <a:t> 6 cores)  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38588" y="2881030"/>
            <a:ext cx="272859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Out-of-GPU-memory Algorithms</a:t>
            </a:r>
            <a:br>
              <a:rPr lang="en-US" sz="1400" dirty="0" smtClean="0"/>
            </a:br>
            <a:r>
              <a:rPr lang="en-US" sz="1400" dirty="0" smtClean="0"/>
              <a:t>can now solve large problems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GPU Memory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969565"/>
            <a:ext cx="8229600" cy="2355517"/>
          </a:xfrm>
        </p:spPr>
        <p:txBody>
          <a:bodyPr/>
          <a:lstStyle/>
          <a:p>
            <a:r>
              <a:rPr lang="en-US" sz="2400" dirty="0" smtClean="0"/>
              <a:t>Perform left-looking factorizations on sub-matrices </a:t>
            </a:r>
            <a:br>
              <a:rPr lang="en-US" sz="2400" dirty="0" smtClean="0"/>
            </a:br>
            <a:r>
              <a:rPr lang="en-US" sz="2400" dirty="0" smtClean="0"/>
              <a:t>that fit in the GPU memory (using existing algorithms)</a:t>
            </a:r>
          </a:p>
          <a:p>
            <a:r>
              <a:rPr lang="en-US" sz="2400" dirty="0" smtClean="0"/>
              <a:t>The rest of the matrix stays on the CPU</a:t>
            </a:r>
          </a:p>
          <a:p>
            <a:r>
              <a:rPr lang="en-US" sz="2400" dirty="0" smtClean="0"/>
              <a:t>Left-looking versions minimize writing on the CPU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39918" y="3160631"/>
            <a:ext cx="45040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Copy A</a:t>
            </a:r>
            <a:r>
              <a:rPr lang="en-US" sz="1400" baseline="-25000" dirty="0" smtClean="0">
                <a:solidFill>
                  <a:srgbClr val="000000"/>
                </a:solidFill>
                <a:latin typeface="Trebuchet MS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 to the GPU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Update A</a:t>
            </a:r>
            <a:r>
              <a:rPr lang="en-US" sz="1400" baseline="-25000" dirty="0" smtClean="0">
                <a:solidFill>
                  <a:srgbClr val="000000"/>
                </a:solidFill>
                <a:latin typeface="Trebuchet MS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 using A</a:t>
            </a:r>
            <a:r>
              <a:rPr lang="en-US" sz="1400" baseline="-25000" dirty="0" smtClean="0">
                <a:solidFill>
                  <a:srgbClr val="000000"/>
                </a:solidFill>
                <a:latin typeface="Trebuchet MS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 (a panel of A</a:t>
            </a:r>
            <a:r>
              <a:rPr lang="en-US" sz="1400" baseline="-25000" dirty="0" smtClean="0">
                <a:solidFill>
                  <a:srgbClr val="000000"/>
                </a:solidFill>
                <a:latin typeface="Trebuchet MS" pitchFamily="34" charset="0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 at a time)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Factor the updated A</a:t>
            </a:r>
            <a:r>
              <a:rPr lang="en-US" sz="1400" baseline="-25000" dirty="0" smtClean="0">
                <a:solidFill>
                  <a:srgbClr val="000000"/>
                </a:solidFill>
                <a:latin typeface="Trebuchet MS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 using existing</a:t>
            </a:r>
            <a:b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hybrid code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Copy factored A</a:t>
            </a:r>
            <a:r>
              <a:rPr lang="en-US" sz="1400" baseline="-25000" dirty="0" smtClean="0">
                <a:solidFill>
                  <a:srgbClr val="000000"/>
                </a:solidFill>
                <a:latin typeface="Trebuchet MS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 to the CPU</a:t>
            </a:r>
            <a:b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</a:br>
            <a:endParaRPr lang="en-US" sz="140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marL="342900" indent="-342900"/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Trivially extended to </a:t>
            </a:r>
            <a:r>
              <a:rPr lang="en-US" sz="1400" dirty="0" err="1" smtClean="0">
                <a:solidFill>
                  <a:srgbClr val="000000"/>
                </a:solidFill>
                <a:latin typeface="Trebuchet MS" pitchFamily="34" charset="0"/>
              </a:rPr>
              <a:t>multiGPUs</a:t>
            </a: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: </a:t>
            </a:r>
            <a:b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A</a:t>
            </a:r>
            <a:r>
              <a:rPr lang="en-US" sz="1400" baseline="-25000" dirty="0" smtClean="0">
                <a:solidFill>
                  <a:srgbClr val="000000"/>
                </a:solidFill>
                <a:latin typeface="Trebuchet MS" pitchFamily="34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 is “larger” with 1-D block cyclic distribution, </a:t>
            </a:r>
            <a:b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Trebuchet MS" pitchFamily="34" charset="0"/>
              </a:rPr>
              <a:t>again reusing existing algorithms</a:t>
            </a:r>
          </a:p>
        </p:txBody>
      </p:sp>
      <p:sp useBgFill="1">
        <p:nvSpPr>
          <p:cNvPr id="5" name="Rectangle 4"/>
          <p:cNvSpPr/>
          <p:nvPr/>
        </p:nvSpPr>
        <p:spPr>
          <a:xfrm>
            <a:off x="1006476" y="3013436"/>
            <a:ext cx="3400155" cy="2968474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ea typeface="ＭＳ Ｐゴシック" pitchFamily="-65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1726" y="3034573"/>
            <a:ext cx="1036239" cy="291761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0058" y="3034574"/>
            <a:ext cx="980916" cy="29176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8277" y="3984715"/>
            <a:ext cx="1045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Factored</a:t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sub-</a:t>
            </a:r>
            <a:r>
              <a:rPr lang="en-US" sz="1400" dirty="0" err="1" smtClean="0">
                <a:solidFill>
                  <a:schemeClr val="bg2"/>
                </a:solidFill>
                <a:latin typeface="Trebuchet MS" pitchFamily="34" charset="0"/>
              </a:rPr>
              <a:t>matric</a:t>
            </a: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/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A</a:t>
            </a:r>
            <a:r>
              <a:rPr lang="en-US" sz="1400" baseline="-25000" dirty="0" smtClean="0">
                <a:solidFill>
                  <a:schemeClr val="bg2"/>
                </a:solidFill>
                <a:latin typeface="Trebuchet MS" pitchFamily="34" charset="0"/>
              </a:rPr>
              <a:t>1</a:t>
            </a: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 on CPU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14210" y="3836570"/>
            <a:ext cx="1073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To be factored</a:t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sub-matrix</a:t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A</a:t>
            </a:r>
            <a:r>
              <a:rPr lang="en-US" sz="1400" baseline="-25000" dirty="0" smtClean="0">
                <a:solidFill>
                  <a:schemeClr val="bg2"/>
                </a:solidFill>
                <a:latin typeface="Trebuchet MS" pitchFamily="34" charset="0"/>
              </a:rPr>
              <a:t>2</a:t>
            </a: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 on GPU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4293" y="4156502"/>
            <a:ext cx="70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Trebuchet MS" pitchFamily="34" charset="0"/>
              </a:rPr>
              <a:t>. .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79419" y="3247889"/>
            <a:ext cx="1307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 pitchFamily="34" charset="0"/>
              </a:rPr>
              <a:t>Untouched </a:t>
            </a:r>
            <a:br>
              <a:rPr lang="en-US" dirty="0" smtClean="0">
                <a:latin typeface="Trebuchet MS" pitchFamily="34" charset="0"/>
              </a:rPr>
            </a:br>
            <a:r>
              <a:rPr lang="en-US" dirty="0" smtClean="0">
                <a:latin typeface="Trebuchet MS" pitchFamily="34" charset="0"/>
              </a:rPr>
              <a:t>part of the</a:t>
            </a:r>
            <a:br>
              <a:rPr lang="en-US" dirty="0" smtClean="0">
                <a:latin typeface="Trebuchet MS" pitchFamily="34" charset="0"/>
              </a:rPr>
            </a:br>
            <a:r>
              <a:rPr lang="en-US" dirty="0" smtClean="0">
                <a:latin typeface="Trebuchet MS" pitchFamily="34" charset="0"/>
              </a:rPr>
              <a:t>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Single to </a:t>
            </a:r>
            <a:r>
              <a:rPr lang="en-US" dirty="0" err="1" smtClean="0"/>
              <a:t>MultiGPU</a:t>
            </a:r>
            <a:r>
              <a:rPr lang="en-US" dirty="0" smtClean="0"/>
              <a:t>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1344823"/>
            <a:ext cx="8229600" cy="4225771"/>
          </a:xfrm>
        </p:spPr>
        <p:txBody>
          <a:bodyPr/>
          <a:lstStyle/>
          <a:p>
            <a:r>
              <a:rPr lang="en-US" dirty="0" smtClean="0"/>
              <a:t>Data distribution</a:t>
            </a:r>
          </a:p>
          <a:p>
            <a:pPr lvl="1"/>
            <a:r>
              <a:rPr lang="en-US" dirty="0" smtClean="0"/>
              <a:t>1-D block-cyclic distribution</a:t>
            </a:r>
          </a:p>
          <a:p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GPU holding current panel is sending</a:t>
            </a:r>
            <a:br>
              <a:rPr lang="en-US" dirty="0" smtClean="0"/>
            </a:br>
            <a:r>
              <a:rPr lang="en-US" dirty="0" smtClean="0"/>
              <a:t>it to CPU</a:t>
            </a:r>
          </a:p>
          <a:p>
            <a:pPr lvl="1"/>
            <a:r>
              <a:rPr lang="en-US" dirty="0" smtClean="0"/>
              <a:t>All updates are done in parallel on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err="1" smtClean="0"/>
              <a:t>GPUs</a:t>
            </a:r>
            <a:endParaRPr lang="en-US" dirty="0" smtClean="0"/>
          </a:p>
          <a:p>
            <a:pPr lvl="1"/>
            <a:r>
              <a:rPr lang="en-US" dirty="0" smtClean="0"/>
              <a:t>Look-ahead is done with GPU holding</a:t>
            </a:r>
            <a:br>
              <a:rPr lang="en-US" dirty="0" smtClean="0"/>
            </a:br>
            <a:r>
              <a:rPr lang="en-US" dirty="0" smtClean="0"/>
              <a:t>the next panel</a:t>
            </a:r>
          </a:p>
          <a:p>
            <a:pPr lvl="1"/>
            <a:endParaRPr lang="en-US" dirty="0" smtClean="0"/>
          </a:p>
        </p:txBody>
      </p:sp>
      <p:sp useBgFill="1">
        <p:nvSpPr>
          <p:cNvPr id="4" name="Rectangle 3"/>
          <p:cNvSpPr/>
          <p:nvPr/>
        </p:nvSpPr>
        <p:spPr>
          <a:xfrm>
            <a:off x="5578117" y="1898511"/>
            <a:ext cx="3090823" cy="2968474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ea typeface="ＭＳ Ｐゴシック" pitchFamily="-65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0302" y="1929343"/>
            <a:ext cx="496943" cy="29079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03367" y="1919648"/>
            <a:ext cx="496943" cy="291761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06432" y="1919648"/>
            <a:ext cx="496943" cy="291761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11699" y="1919649"/>
            <a:ext cx="496943" cy="29176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90074" y="2966740"/>
            <a:ext cx="52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GPU</a:t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0846" y="2973715"/>
            <a:ext cx="52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GPU</a:t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95546" y="2983410"/>
            <a:ext cx="52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GPU</a:t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9940" y="2983410"/>
            <a:ext cx="52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GPU</a:t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55934" y="3041577"/>
            <a:ext cx="70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Trebuchet MS" pitchFamily="34" charset="0"/>
              </a:rPr>
              <a:t>. . 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84599" y="2278357"/>
            <a:ext cx="533190" cy="1588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45885" y="1958428"/>
            <a:ext cx="411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2"/>
                </a:solidFill>
                <a:latin typeface="Trebuchet MS" pitchFamily="34" charset="0"/>
              </a:rPr>
              <a:t>nb</a:t>
            </a:r>
            <a:endParaRPr lang="en-US" sz="1600" dirty="0" smtClean="0">
              <a:solidFill>
                <a:schemeClr val="bg2"/>
              </a:solidFill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1147703" y="968963"/>
          <a:ext cx="7808148" cy="5475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 Factorization on </a:t>
            </a:r>
            <a:r>
              <a:rPr lang="en-US" dirty="0" err="1" smtClean="0"/>
              <a:t>multiGPUs</a:t>
            </a:r>
            <a:r>
              <a:rPr lang="en-US" dirty="0" smtClean="0"/>
              <a:t> in DP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444" y="3198167"/>
            <a:ext cx="12621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400" dirty="0" smtClean="0">
                <a:latin typeface="Arial"/>
                <a:cs typeface="Arial"/>
              </a:rPr>
              <a:t>GFlop/s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5610" y="6200799"/>
            <a:ext cx="1655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Matrix size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1560" y="4808775"/>
            <a:ext cx="409422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Keeneland</a:t>
            </a:r>
          </a:p>
          <a:p>
            <a:r>
              <a:rPr lang="en-US" sz="1400" b="1" dirty="0" smtClean="0">
                <a:latin typeface="Arial"/>
                <a:cs typeface="Arial"/>
              </a:rPr>
              <a:t>GPU</a:t>
            </a:r>
            <a:r>
              <a:rPr lang="en-US" sz="1400" dirty="0" smtClean="0">
                <a:latin typeface="Arial"/>
                <a:cs typeface="Arial"/>
              </a:rPr>
              <a:t>  M2090 </a:t>
            </a:r>
            <a:r>
              <a:rPr lang="en-US" sz="1200" dirty="0" smtClean="0">
                <a:latin typeface="Arial"/>
                <a:cs typeface="Arial"/>
              </a:rPr>
              <a:t>(14 MP    @1.3 GHz, peak   583 GFlop/s)</a:t>
            </a:r>
            <a:br>
              <a:rPr lang="en-US" sz="1200" dirty="0" smtClean="0">
                <a:latin typeface="Arial"/>
                <a:cs typeface="Arial"/>
              </a:rPr>
            </a:br>
            <a:r>
              <a:rPr lang="en-US" sz="1400" b="1" dirty="0" smtClean="0">
                <a:latin typeface="Arial"/>
                <a:cs typeface="Arial"/>
              </a:rPr>
              <a:t>CPU  </a:t>
            </a:r>
            <a:r>
              <a:rPr lang="en-US" sz="1400" dirty="0" smtClean="0">
                <a:latin typeface="Arial"/>
                <a:cs typeface="Arial"/>
              </a:rPr>
              <a:t>Intel Xeon X5660@2.80GHz </a:t>
            </a:r>
            <a:r>
              <a:rPr lang="en-US" sz="1200" dirty="0" smtClean="0">
                <a:latin typeface="Arial"/>
                <a:cs typeface="Arial"/>
              </a:rPr>
              <a:t>(2 </a:t>
            </a:r>
            <a:r>
              <a:rPr lang="en-US" sz="1200" dirty="0" err="1" smtClean="0">
                <a:latin typeface="Arial"/>
                <a:cs typeface="Arial"/>
              </a:rPr>
              <a:t>x</a:t>
            </a:r>
            <a:r>
              <a:rPr lang="en-US" sz="1200" dirty="0" smtClean="0">
                <a:latin typeface="Arial"/>
                <a:cs typeface="Arial"/>
              </a:rPr>
              <a:t> 6 cores)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1147703" y="968963"/>
          <a:ext cx="7808148" cy="5475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 Factorization on </a:t>
            </a:r>
            <a:r>
              <a:rPr lang="en-US" dirty="0" err="1" smtClean="0"/>
              <a:t>multiGPUs</a:t>
            </a:r>
            <a:r>
              <a:rPr lang="en-US" dirty="0" smtClean="0"/>
              <a:t> in DP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444" y="3198167"/>
            <a:ext cx="12621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400" dirty="0" smtClean="0">
                <a:latin typeface="Arial"/>
                <a:cs typeface="Arial"/>
              </a:rPr>
              <a:t>GFlop/s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5610" y="6200799"/>
            <a:ext cx="1655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Matrix size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1560" y="4808775"/>
            <a:ext cx="409422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Keeneland</a:t>
            </a:r>
          </a:p>
          <a:p>
            <a:r>
              <a:rPr lang="en-US" sz="1400" b="1" dirty="0" smtClean="0">
                <a:latin typeface="Arial"/>
                <a:cs typeface="Arial"/>
              </a:rPr>
              <a:t>GPU</a:t>
            </a:r>
            <a:r>
              <a:rPr lang="en-US" sz="1400" dirty="0" smtClean="0">
                <a:latin typeface="Arial"/>
                <a:cs typeface="Arial"/>
              </a:rPr>
              <a:t>  M2090 </a:t>
            </a:r>
            <a:r>
              <a:rPr lang="en-US" sz="1200" dirty="0" smtClean="0">
                <a:latin typeface="Arial"/>
                <a:cs typeface="Arial"/>
              </a:rPr>
              <a:t>(14 MP    @1.3 GHz, peak   583 GFlop/s)</a:t>
            </a:r>
            <a:br>
              <a:rPr lang="en-US" sz="1200" dirty="0" smtClean="0">
                <a:latin typeface="Arial"/>
                <a:cs typeface="Arial"/>
              </a:rPr>
            </a:br>
            <a:r>
              <a:rPr lang="en-US" sz="1400" b="1" dirty="0" smtClean="0">
                <a:latin typeface="Arial"/>
                <a:cs typeface="Arial"/>
              </a:rPr>
              <a:t>CPU  </a:t>
            </a:r>
            <a:r>
              <a:rPr lang="en-US" sz="1400" dirty="0" smtClean="0">
                <a:latin typeface="Arial"/>
                <a:cs typeface="Arial"/>
              </a:rPr>
              <a:t>Intel Xeon X5660@2.80GHz </a:t>
            </a:r>
            <a:r>
              <a:rPr lang="en-US" sz="1200" dirty="0" smtClean="0">
                <a:latin typeface="Arial"/>
                <a:cs typeface="Arial"/>
              </a:rPr>
              <a:t>(2 </a:t>
            </a:r>
            <a:r>
              <a:rPr lang="en-US" sz="1200" dirty="0" err="1" smtClean="0">
                <a:latin typeface="Arial"/>
                <a:cs typeface="Arial"/>
              </a:rPr>
              <a:t>x</a:t>
            </a:r>
            <a:r>
              <a:rPr lang="en-US" sz="1200" dirty="0" smtClean="0">
                <a:latin typeface="Arial"/>
                <a:cs typeface="Arial"/>
              </a:rPr>
              <a:t> 6 cores)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111204" y="177114"/>
            <a:ext cx="8229600" cy="496290"/>
          </a:xfrm>
        </p:spPr>
        <p:txBody>
          <a:bodyPr/>
          <a:lstStyle/>
          <a:p>
            <a:r>
              <a:rPr lang="en-US" dirty="0" smtClean="0"/>
              <a:t>MAGMA:</a:t>
            </a:r>
            <a:r>
              <a:rPr lang="en-US" dirty="0" smtClean="0"/>
              <a:t> Accelerating LAPACK</a:t>
            </a:r>
            <a:endParaRPr lang="en-US" dirty="0" smtClean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0529" y="970870"/>
            <a:ext cx="8718471" cy="5138330"/>
          </a:xfrm>
        </p:spPr>
        <p:txBody>
          <a:bodyPr/>
          <a:lstStyle/>
          <a:p>
            <a:r>
              <a:rPr lang="en-US" dirty="0" smtClean="0">
                <a:cs typeface="Times New Roman"/>
              </a:rPr>
              <a:t>MAGMA</a:t>
            </a:r>
          </a:p>
          <a:p>
            <a:pPr lvl="1"/>
            <a:r>
              <a:rPr lang="en-US" sz="1800" dirty="0" smtClean="0">
                <a:latin typeface="Trebuchet MS"/>
                <a:cs typeface="Trebuchet MS"/>
              </a:rPr>
              <a:t>Matrix algebra for GPU and multicore architecture</a:t>
            </a:r>
          </a:p>
          <a:p>
            <a:pPr lvl="1"/>
            <a:r>
              <a:rPr lang="en-US" sz="1800" dirty="0" smtClean="0">
                <a:latin typeface="Trebuchet MS"/>
                <a:cs typeface="Trebuchet MS"/>
              </a:rPr>
              <a:t>To provide LAPACK/</a:t>
            </a:r>
            <a:r>
              <a:rPr lang="en-US" sz="1800" dirty="0" err="1" smtClean="0">
                <a:latin typeface="Trebuchet MS"/>
                <a:cs typeface="Trebuchet MS"/>
              </a:rPr>
              <a:t>ScaLAPACK</a:t>
            </a:r>
            <a:r>
              <a:rPr lang="en-US" sz="1800" dirty="0" smtClean="0">
                <a:latin typeface="Trebuchet MS"/>
                <a:cs typeface="Trebuchet MS"/>
              </a:rPr>
              <a:t> on hybrid architectures </a:t>
            </a:r>
          </a:p>
          <a:p>
            <a:pPr lvl="1"/>
            <a:r>
              <a:rPr lang="en-US" sz="1800" dirty="0" smtClean="0">
                <a:latin typeface="Trebuchet MS"/>
                <a:cs typeface="Trebuchet MS"/>
                <a:hlinkClick r:id="rId3"/>
              </a:rPr>
              <a:t>http://icl.cs.utk.edu/magma/</a:t>
            </a:r>
            <a:endParaRPr lang="en-US" sz="1800" dirty="0" smtClean="0">
              <a:latin typeface="Trebuchet MS"/>
              <a:cs typeface="Trebuchet MS"/>
            </a:endParaRPr>
          </a:p>
          <a:p>
            <a:pPr lvl="1"/>
            <a:endParaRPr lang="en-US" sz="1800" dirty="0" smtClean="0">
              <a:cs typeface="Times New Roman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MAGMA BLAS</a:t>
            </a:r>
          </a:p>
          <a:p>
            <a:pPr lvl="1"/>
            <a:r>
              <a:rPr lang="en-US" sz="1800" dirty="0" smtClean="0">
                <a:latin typeface="Trebuchet MS"/>
                <a:cs typeface="Trebuchet MS"/>
              </a:rPr>
              <a:t>A subset of BLAS for</a:t>
            </a:r>
            <a:r>
              <a:rPr lang="en-US" sz="1800" dirty="0" smtClean="0">
                <a:latin typeface="Trebuchet MS"/>
                <a:cs typeface="Trebuchet MS"/>
              </a:rPr>
              <a:t> NVIDIA </a:t>
            </a:r>
            <a:r>
              <a:rPr lang="en-US" sz="1800" dirty="0" err="1" smtClean="0">
                <a:latin typeface="Trebuchet MS"/>
                <a:cs typeface="Trebuchet MS"/>
              </a:rPr>
              <a:t>GPUs</a:t>
            </a:r>
            <a:endParaRPr lang="en-US" sz="1800" dirty="0" smtClean="0">
              <a:latin typeface="Trebuchet MS"/>
              <a:cs typeface="Trebuchet MS"/>
            </a:endParaRPr>
          </a:p>
          <a:p>
            <a:pPr lvl="1"/>
            <a:r>
              <a:rPr lang="en-US" sz="1800" dirty="0" smtClean="0">
                <a:latin typeface="Trebuchet MS"/>
                <a:cs typeface="Trebuchet MS"/>
              </a:rPr>
              <a:t>H</a:t>
            </a:r>
            <a:r>
              <a:rPr lang="en-US" sz="1800" dirty="0" smtClean="0">
                <a:latin typeface="Trebuchet MS"/>
                <a:cs typeface="Trebuchet MS"/>
              </a:rPr>
              <a:t>ighly optimized</a:t>
            </a:r>
          </a:p>
          <a:p>
            <a:pPr lvl="1"/>
            <a:r>
              <a:rPr lang="en-US" sz="1800" dirty="0" smtClean="0">
                <a:latin typeface="Trebuchet MS"/>
                <a:cs typeface="Trebuchet MS"/>
              </a:rPr>
              <a:t>Fast </a:t>
            </a:r>
            <a:r>
              <a:rPr lang="en-US" sz="1800" dirty="0" smtClean="0">
                <a:latin typeface="Trebuchet MS"/>
                <a:cs typeface="Trebuchet MS"/>
              </a:rPr>
              <a:t>SYMV/GEMV/GEMM implementations for Fermi and/or </a:t>
            </a:r>
            <a:r>
              <a:rPr lang="en-US" sz="1800" dirty="0" err="1" smtClean="0">
                <a:latin typeface="Trebuchet MS"/>
                <a:cs typeface="Trebuchet MS"/>
              </a:rPr>
              <a:t>Kepler</a:t>
            </a:r>
            <a:endParaRPr lang="en-US" sz="1800" dirty="0" smtClean="0">
              <a:latin typeface="Trebuchet MS"/>
              <a:cs typeface="Trebuchet MS"/>
            </a:endParaRPr>
          </a:p>
          <a:p>
            <a:pPr lvl="1"/>
            <a:endParaRPr lang="en-US" sz="1800" dirty="0" smtClean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MAGMA developers &amp; collaborators</a:t>
            </a:r>
          </a:p>
          <a:p>
            <a:pPr lvl="1"/>
            <a:r>
              <a:rPr lang="en-US" sz="1800" dirty="0" smtClean="0">
                <a:latin typeface="Trebuchet MS"/>
                <a:cs typeface="Trebuchet MS"/>
              </a:rPr>
              <a:t>UTK, UC Berkeley, UC Denver, INRIA (France), KAUST (Saudi Arabia)</a:t>
            </a:r>
          </a:p>
          <a:p>
            <a:pPr lvl="1"/>
            <a:r>
              <a:rPr lang="en-US" sz="1800" dirty="0" smtClean="0">
                <a:latin typeface="Trebuchet MS"/>
                <a:cs typeface="Trebuchet MS"/>
              </a:rPr>
              <a:t>Community effort, similarly to LAPACK/</a:t>
            </a:r>
            <a:r>
              <a:rPr lang="en-US" sz="1800" dirty="0" err="1" smtClean="0">
                <a:latin typeface="Trebuchet MS"/>
                <a:cs typeface="Trebuchet MS"/>
              </a:rPr>
              <a:t>ScaLAPACK</a:t>
            </a:r>
            <a:endParaRPr lang="en-US" sz="1800" dirty="0" smtClean="0">
              <a:cs typeface="Times New Roma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1147703" y="968963"/>
          <a:ext cx="7808148" cy="5475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 Factorization on </a:t>
            </a:r>
            <a:r>
              <a:rPr lang="en-US" dirty="0" err="1" smtClean="0"/>
              <a:t>multiGPUs</a:t>
            </a:r>
            <a:r>
              <a:rPr lang="en-US" dirty="0" smtClean="0"/>
              <a:t> in DP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444" y="3198167"/>
            <a:ext cx="12621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400" dirty="0" smtClean="0">
                <a:latin typeface="Arial"/>
                <a:cs typeface="Arial"/>
              </a:rPr>
              <a:t>GFlop/s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5610" y="6200799"/>
            <a:ext cx="1655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Matrix size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1560" y="4808775"/>
            <a:ext cx="409422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Keeneland</a:t>
            </a:r>
          </a:p>
          <a:p>
            <a:r>
              <a:rPr lang="en-US" sz="1400" b="1" dirty="0" smtClean="0">
                <a:latin typeface="Arial"/>
                <a:cs typeface="Arial"/>
              </a:rPr>
              <a:t>GPU</a:t>
            </a:r>
            <a:r>
              <a:rPr lang="en-US" sz="1400" dirty="0" smtClean="0">
                <a:latin typeface="Arial"/>
                <a:cs typeface="Arial"/>
              </a:rPr>
              <a:t>  M2090 </a:t>
            </a:r>
            <a:r>
              <a:rPr lang="en-US" sz="1200" dirty="0" smtClean="0">
                <a:latin typeface="Arial"/>
                <a:cs typeface="Arial"/>
              </a:rPr>
              <a:t>(14 MP    @1.3 GHz, peak   583 GFlop/s)</a:t>
            </a:r>
            <a:br>
              <a:rPr lang="en-US" sz="1200" dirty="0" smtClean="0">
                <a:latin typeface="Arial"/>
                <a:cs typeface="Arial"/>
              </a:rPr>
            </a:br>
            <a:r>
              <a:rPr lang="en-US" sz="1400" b="1" dirty="0" smtClean="0">
                <a:latin typeface="Arial"/>
                <a:cs typeface="Arial"/>
              </a:rPr>
              <a:t>CPU  </a:t>
            </a:r>
            <a:r>
              <a:rPr lang="en-US" sz="1400" dirty="0" smtClean="0">
                <a:latin typeface="Arial"/>
                <a:cs typeface="Arial"/>
              </a:rPr>
              <a:t>Intel Xeon X5660@2.80GHz </a:t>
            </a:r>
            <a:r>
              <a:rPr lang="en-US" sz="1200" dirty="0" smtClean="0">
                <a:latin typeface="Arial"/>
                <a:cs typeface="Arial"/>
              </a:rPr>
              <a:t>(2 </a:t>
            </a:r>
            <a:r>
              <a:rPr lang="en-US" sz="1200" dirty="0" err="1" smtClean="0">
                <a:latin typeface="Arial"/>
                <a:cs typeface="Arial"/>
              </a:rPr>
              <a:t>x</a:t>
            </a:r>
            <a:r>
              <a:rPr lang="en-US" sz="1200" dirty="0" smtClean="0">
                <a:latin typeface="Arial"/>
                <a:cs typeface="Arial"/>
              </a:rPr>
              <a:t> 6 cores)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1147702" y="968963"/>
          <a:ext cx="7996297" cy="5475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 Factorization on </a:t>
            </a:r>
            <a:r>
              <a:rPr lang="en-US" dirty="0" err="1" smtClean="0"/>
              <a:t>Kepler</a:t>
            </a:r>
            <a:r>
              <a:rPr lang="en-US" dirty="0" smtClean="0"/>
              <a:t> in DP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444" y="3198167"/>
            <a:ext cx="126218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400" dirty="0" smtClean="0">
                <a:latin typeface="Arial"/>
                <a:cs typeface="Arial"/>
              </a:rPr>
              <a:t>GFlop/s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5610" y="6200799"/>
            <a:ext cx="1655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Matrix size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1560" y="4808775"/>
            <a:ext cx="409422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Keeneland</a:t>
            </a:r>
          </a:p>
          <a:p>
            <a:r>
              <a:rPr lang="en-US" sz="1400" b="1" dirty="0" smtClean="0">
                <a:latin typeface="Arial"/>
                <a:cs typeface="Arial"/>
              </a:rPr>
              <a:t>GPU</a:t>
            </a:r>
            <a:r>
              <a:rPr lang="en-US" sz="1400" dirty="0" smtClean="0">
                <a:latin typeface="Arial"/>
                <a:cs typeface="Arial"/>
              </a:rPr>
              <a:t>  M2090 </a:t>
            </a:r>
            <a:r>
              <a:rPr lang="en-US" sz="1200" dirty="0" smtClean="0">
                <a:latin typeface="Arial"/>
                <a:cs typeface="Arial"/>
              </a:rPr>
              <a:t>(14 MP    @1.3 GHz, peak   583 GFlop/s)</a:t>
            </a:r>
            <a:br>
              <a:rPr lang="en-US" sz="1200" dirty="0" smtClean="0">
                <a:latin typeface="Arial"/>
                <a:cs typeface="Arial"/>
              </a:rPr>
            </a:br>
            <a:r>
              <a:rPr lang="en-US" sz="1400" b="1" dirty="0" smtClean="0">
                <a:latin typeface="Arial"/>
                <a:cs typeface="Arial"/>
              </a:rPr>
              <a:t>CPU  </a:t>
            </a:r>
            <a:r>
              <a:rPr lang="en-US" sz="1400" dirty="0" smtClean="0">
                <a:latin typeface="Arial"/>
                <a:cs typeface="Arial"/>
              </a:rPr>
              <a:t>Intel Xeon X5660@2.80GHz </a:t>
            </a:r>
            <a:r>
              <a:rPr lang="en-US" sz="1200" dirty="0" smtClean="0">
                <a:latin typeface="Arial"/>
                <a:cs typeface="Arial"/>
              </a:rPr>
              <a:t>(2 </a:t>
            </a:r>
            <a:r>
              <a:rPr lang="en-US" sz="1200" dirty="0" err="1" smtClean="0">
                <a:latin typeface="Arial"/>
                <a:cs typeface="Arial"/>
              </a:rPr>
              <a:t>x</a:t>
            </a:r>
            <a:r>
              <a:rPr lang="en-US" sz="1200" dirty="0" smtClean="0">
                <a:latin typeface="Arial"/>
                <a:cs typeface="Arial"/>
              </a:rPr>
              <a:t> 6 cores)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" y="177114"/>
            <a:ext cx="9234206" cy="496290"/>
          </a:xfrm>
        </p:spPr>
        <p:txBody>
          <a:bodyPr/>
          <a:lstStyle/>
          <a:p>
            <a:r>
              <a:rPr lang="en-US" dirty="0" smtClean="0"/>
              <a:t>LU Scalability on </a:t>
            </a:r>
            <a:r>
              <a:rPr lang="en-US" dirty="0" err="1" smtClean="0"/>
              <a:t>Kepler</a:t>
            </a:r>
            <a:r>
              <a:rPr lang="en-US" dirty="0" smtClean="0"/>
              <a:t> in DP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1045830" y="1091489"/>
          <a:ext cx="8098170" cy="529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004" y="3301156"/>
            <a:ext cx="164129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800" dirty="0" err="1" smtClean="0">
                <a:latin typeface="Arial"/>
                <a:cs typeface="Arial"/>
              </a:rPr>
              <a:t>GFlop</a:t>
            </a:r>
            <a:r>
              <a:rPr lang="en-US" sz="2800" dirty="0" smtClean="0">
                <a:latin typeface="Arial"/>
                <a:cs typeface="Arial"/>
              </a:rPr>
              <a:t> / </a:t>
            </a:r>
            <a:r>
              <a:rPr lang="en-US" sz="2800" dirty="0" err="1" smtClean="0">
                <a:latin typeface="Arial"/>
                <a:cs typeface="Arial"/>
              </a:rPr>
              <a:t>s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25141" y="6256831"/>
            <a:ext cx="175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Matrix size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0304" y="3609351"/>
            <a:ext cx="358369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CPU: </a:t>
            </a:r>
            <a:r>
              <a:rPr lang="en-US" dirty="0" smtClean="0">
                <a:latin typeface="Arial"/>
                <a:cs typeface="Arial"/>
              </a:rPr>
              <a:t>Intel Xeon ES-2670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      [ 16 cores @2.60 GHz ]</a:t>
            </a:r>
          </a:p>
          <a:p>
            <a:r>
              <a:rPr lang="en-US" b="1" dirty="0" smtClean="0">
                <a:latin typeface="Arial"/>
                <a:cs typeface="Arial"/>
              </a:rPr>
              <a:t>GPU:</a:t>
            </a:r>
            <a:r>
              <a:rPr lang="en-US" dirty="0" smtClean="0">
                <a:latin typeface="Arial"/>
                <a:cs typeface="Arial"/>
              </a:rPr>
              <a:t> K20X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      [ 14 MP x192 @0.73 GHz ]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 Scalability on </a:t>
            </a:r>
            <a:r>
              <a:rPr lang="en-US" dirty="0" err="1" smtClean="0"/>
              <a:t>Kepler</a:t>
            </a:r>
            <a:r>
              <a:rPr lang="en-US" dirty="0" smtClean="0"/>
              <a:t> in DP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1045830" y="1091489"/>
          <a:ext cx="8098170" cy="529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004" y="3301156"/>
            <a:ext cx="164129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r>
              <a:rPr lang="en-US" sz="2800" dirty="0" err="1" smtClean="0">
                <a:latin typeface="Arial"/>
                <a:cs typeface="Arial"/>
              </a:rPr>
              <a:t>GFlop</a:t>
            </a:r>
            <a:r>
              <a:rPr lang="en-US" sz="2800" dirty="0" smtClean="0">
                <a:latin typeface="Arial"/>
                <a:cs typeface="Arial"/>
              </a:rPr>
              <a:t> / </a:t>
            </a:r>
            <a:r>
              <a:rPr lang="en-US" sz="2800" dirty="0" err="1" smtClean="0">
                <a:latin typeface="Arial"/>
                <a:cs typeface="Arial"/>
              </a:rPr>
              <a:t>s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25141" y="6256831"/>
            <a:ext cx="175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Matrix size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0304" y="3609351"/>
            <a:ext cx="358369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CPU: </a:t>
            </a:r>
            <a:r>
              <a:rPr lang="en-US" dirty="0" smtClean="0">
                <a:latin typeface="Arial"/>
                <a:cs typeface="Arial"/>
              </a:rPr>
              <a:t>Intel Xeon ES-2670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      [ 16 cores @2.60 GHz ]</a:t>
            </a:r>
          </a:p>
          <a:p>
            <a:r>
              <a:rPr lang="en-US" b="1" dirty="0" smtClean="0">
                <a:latin typeface="Arial"/>
                <a:cs typeface="Arial"/>
              </a:rPr>
              <a:t>GPU:</a:t>
            </a:r>
            <a:r>
              <a:rPr lang="en-US" dirty="0" smtClean="0">
                <a:latin typeface="Arial"/>
                <a:cs typeface="Arial"/>
              </a:rPr>
              <a:t> K20X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       [ 14 MP x192 @0.73 GHz ]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Xeon Phi specific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Xeon Phi coprocessors (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GPUs</a:t>
            </a:r>
            <a:r>
              <a:rPr lang="en-US" dirty="0" smtClean="0"/>
              <a:t>) are less dependent on host </a:t>
            </a:r>
            <a:br>
              <a:rPr lang="en-US" dirty="0" smtClean="0"/>
            </a:br>
            <a:r>
              <a:rPr lang="en-US" sz="1800" dirty="0" smtClean="0"/>
              <a:t>[ can login on the coprocessor, develop, and run  programs in native mode]</a:t>
            </a:r>
          </a:p>
          <a:p>
            <a:r>
              <a:rPr lang="en-US" dirty="0" smtClean="0"/>
              <a:t>There is no high-level API similar to CUDA/</a:t>
            </a:r>
            <a:r>
              <a:rPr lang="en-US" dirty="0" err="1" smtClean="0"/>
              <a:t>OpenCL</a:t>
            </a:r>
            <a:r>
              <a:rPr lang="en-US" dirty="0" smtClean="0"/>
              <a:t> facilitating Intel Xeon Phi’s use from the host  </a:t>
            </a:r>
            <a:r>
              <a:rPr lang="en-US" baseline="30000" dirty="0" smtClean="0">
                <a:solidFill>
                  <a:srgbClr val="FF0000"/>
                </a:solidFill>
              </a:rPr>
              <a:t>*</a:t>
            </a:r>
          </a:p>
          <a:p>
            <a:r>
              <a:rPr lang="en-US" dirty="0" smtClean="0"/>
              <a:t>There is </a:t>
            </a:r>
            <a:r>
              <a:rPr lang="en-US" dirty="0" err="1" smtClean="0"/>
              <a:t>pragma</a:t>
            </a:r>
            <a:r>
              <a:rPr lang="en-US" dirty="0" smtClean="0"/>
              <a:t> API but it may be too high-level for HP numerical libraries</a:t>
            </a:r>
          </a:p>
          <a:p>
            <a:r>
              <a:rPr lang="en-US" dirty="0" smtClean="0"/>
              <a:t>We used Intel Xeon Phi’s Low Level API (LLAPI) to develop MAGMA API </a:t>
            </a:r>
            <a:br>
              <a:rPr lang="en-US" dirty="0" smtClean="0"/>
            </a:br>
            <a:r>
              <a:rPr lang="en-US" sz="1800" dirty="0" smtClean="0"/>
              <a:t>[allows us to uniformly handle hybrid systems]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4485" y="5850104"/>
            <a:ext cx="8122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mbria"/>
                <a:cs typeface="Cambria"/>
              </a:rPr>
              <a:t>*</a:t>
            </a:r>
            <a:r>
              <a:rPr lang="en-US" sz="2800" dirty="0" smtClean="0">
                <a:latin typeface="Cambria"/>
                <a:cs typeface="Cambria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ambria"/>
                <a:cs typeface="Cambria"/>
              </a:rPr>
              <a:t>OpenCL</a:t>
            </a:r>
            <a:r>
              <a:rPr lang="en-US" dirty="0" smtClean="0">
                <a:solidFill>
                  <a:srgbClr val="FF0000"/>
                </a:solidFill>
                <a:latin typeface="Cambria"/>
                <a:cs typeface="Cambria"/>
              </a:rPr>
              <a:t> 1.2 support is available for Intel Xeon Phi as of Intel SDK XE 2013 Beta</a:t>
            </a:r>
            <a:r>
              <a:rPr lang="en-US" sz="2800" dirty="0" smtClean="0">
                <a:solidFill>
                  <a:srgbClr val="FF0000"/>
                </a:solidFill>
                <a:latin typeface="Cambria"/>
                <a:cs typeface="Cambria"/>
              </a:rPr>
              <a:t>  </a:t>
            </a:r>
            <a:endParaRPr lang="en-US" sz="2800" dirty="0">
              <a:solidFill>
                <a:srgbClr val="FF0000"/>
              </a:solidFill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 MIC programming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456" y="1885890"/>
            <a:ext cx="3569623" cy="445061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Intel Xeon Phi</a:t>
            </a:r>
            <a:br>
              <a:rPr lang="en-US" sz="2400" dirty="0" smtClean="0"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acts as coprocessor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On the Intel Xeon Phi, MAGMA runs a “server”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Communications are</a:t>
            </a:r>
            <a:br>
              <a:rPr lang="en-US" sz="2400" dirty="0" smtClean="0"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implemented using </a:t>
            </a:r>
            <a:br>
              <a:rPr lang="en-US" sz="2400" dirty="0" smtClean="0"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LLAPI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438400"/>
            <a:ext cx="4419600" cy="2286000"/>
          </a:xfrm>
          <a:prstGeom prst="round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838200" y="2743200"/>
            <a:ext cx="1828800" cy="1219200"/>
          </a:xfrm>
          <a:prstGeom prst="round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2971800" y="2743200"/>
            <a:ext cx="1828800" cy="1219200"/>
          </a:xfrm>
          <a:prstGeom prst="round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1981200" y="3429000"/>
            <a:ext cx="1676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4267200"/>
            <a:ext cx="60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PCIe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47800" y="24384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0340" y="2438400"/>
            <a:ext cx="162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 Xeon Phi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0600" y="2819400"/>
            <a:ext cx="9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( 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24200" y="2831068"/>
            <a:ext cx="101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 ( )</a:t>
            </a:r>
            <a:endParaRPr lang="en-US" dirty="0"/>
          </a:p>
        </p:txBody>
      </p:sp>
      <p:sp>
        <p:nvSpPr>
          <p:cNvPr id="14" name="Curved Right Arrow 13"/>
          <p:cNvSpPr/>
          <p:nvPr/>
        </p:nvSpPr>
        <p:spPr bwMode="auto">
          <a:xfrm>
            <a:off x="2362200" y="3276600"/>
            <a:ext cx="381000" cy="533400"/>
          </a:xfrm>
          <a:prstGeom prst="curvedRightArrow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5" name="Curved Right Arrow 14"/>
          <p:cNvSpPr/>
          <p:nvPr/>
        </p:nvSpPr>
        <p:spPr bwMode="auto">
          <a:xfrm>
            <a:off x="2895600" y="3200400"/>
            <a:ext cx="381000" cy="533400"/>
          </a:xfrm>
          <a:prstGeom prst="curvedRightArrow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>
              <a:rot lat="0" lon="0" rev="11399999"/>
            </a:camera>
            <a:lightRig rig="threePt" dir="t"/>
          </a:scene3d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14600" y="3319046"/>
            <a:ext cx="646431" cy="338554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LLAPI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9-10 at 1.09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0" y="1126658"/>
            <a:ext cx="8477250" cy="4391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Hybrid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3" y="883880"/>
            <a:ext cx="8854056" cy="7129132"/>
          </a:xfrm>
        </p:spPr>
        <p:txBody>
          <a:bodyPr/>
          <a:lstStyle/>
          <a:p>
            <a:r>
              <a:rPr lang="en-US" sz="2400" dirty="0" smtClean="0"/>
              <a:t>Left-looking hybrid </a:t>
            </a:r>
            <a:r>
              <a:rPr lang="en-US" sz="2400" dirty="0" err="1" smtClean="0"/>
              <a:t>Cholesky</a:t>
            </a:r>
            <a:r>
              <a:rPr lang="en-US" sz="2400" dirty="0" smtClean="0"/>
              <a:t> factorization in MAGMA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sz="2400" dirty="0" smtClean="0"/>
              <a:t>The difference with LAPACK – the 4 additional lines in red</a:t>
            </a:r>
          </a:p>
          <a:p>
            <a:r>
              <a:rPr lang="en-US" sz="2400" dirty="0" smtClean="0"/>
              <a:t>Line 8 </a:t>
            </a:r>
            <a:r>
              <a:rPr lang="en-US" sz="2400" dirty="0" smtClean="0"/>
              <a:t>(</a:t>
            </a:r>
            <a:r>
              <a:rPr lang="en-US" sz="2400" dirty="0" smtClean="0"/>
              <a:t>HOST</a:t>
            </a:r>
            <a:r>
              <a:rPr lang="en-US" sz="2400" dirty="0" smtClean="0"/>
              <a:t>) </a:t>
            </a:r>
            <a:r>
              <a:rPr lang="en-US" sz="2400" dirty="0" smtClean="0"/>
              <a:t>is overlapped with work on</a:t>
            </a:r>
            <a:r>
              <a:rPr lang="en-US" sz="2400" dirty="0" smtClean="0"/>
              <a:t> line 6 (DEVICE)</a:t>
            </a:r>
          </a:p>
          <a:p>
            <a:endParaRPr lang="en-US" dirty="0" smtClean="0">
              <a:latin typeface="Arial"/>
              <a:cs typeface="Arial"/>
            </a:endParaRP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 MIC programming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Screen shot 2012-06-05 at 4.27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0" y="2390140"/>
            <a:ext cx="6438519" cy="34295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312" y="2069068"/>
            <a:ext cx="146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Host program</a:t>
            </a:r>
            <a:endParaRPr lang="en-US" dirty="0"/>
          </a:p>
        </p:txBody>
      </p:sp>
      <p:sp>
        <p:nvSpPr>
          <p:cNvPr id="7" name="Trapezoid 6"/>
          <p:cNvSpPr/>
          <p:nvPr/>
        </p:nvSpPr>
        <p:spPr bwMode="auto">
          <a:xfrm rot="16200000">
            <a:off x="3312752" y="3136903"/>
            <a:ext cx="3602885" cy="381000"/>
          </a:xfrm>
          <a:prstGeom prst="trapezoid">
            <a:avLst>
              <a:gd name="adj" fmla="val 519041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39070" y="1203575"/>
            <a:ext cx="257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 Xeon Phi interface</a:t>
            </a:r>
            <a:endParaRPr lang="en-US" dirty="0"/>
          </a:p>
        </p:txBody>
      </p:sp>
      <p:pic>
        <p:nvPicPr>
          <p:cNvPr id="9" name="Picture 8" descr="Screen shot 2012-06-05 at 5.44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515684"/>
            <a:ext cx="5170170" cy="4705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Callout 9"/>
          <p:cNvSpPr/>
          <p:nvPr/>
        </p:nvSpPr>
        <p:spPr bwMode="auto">
          <a:xfrm>
            <a:off x="5193321" y="5414104"/>
            <a:ext cx="3962400" cy="990600"/>
          </a:xfrm>
          <a:prstGeom prst="wedgeEllipseCallout">
            <a:avLst>
              <a:gd name="adj1" fmla="val -24233"/>
              <a:gd name="adj2" fmla="val -111302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/>
              <a:t>Send asynchronous requests to the MIC;</a:t>
            </a:r>
          </a:p>
          <a:p>
            <a:pPr algn="ctr"/>
            <a:r>
              <a:rPr lang="en-US" sz="1600" dirty="0" smtClean="0"/>
              <a:t>Queued &amp; Executed on the MIC  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 MIC Performance ( QR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17589" y="4184674"/>
            <a:ext cx="2270879" cy="2216934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solidFill>
              <a:schemeClr val="tx1"/>
            </a:solidFill>
          </a:ln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latin typeface="Arial"/>
                <a:cs typeface="Arial"/>
              </a:rPr>
              <a:t>Host</a:t>
            </a:r>
            <a:r>
              <a:rPr lang="en-US" sz="1100" dirty="0" smtClean="0">
                <a:latin typeface="Arial"/>
                <a:cs typeface="Arial"/>
              </a:rPr>
              <a:t/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Sandy Bridge (2 </a:t>
            </a:r>
            <a:r>
              <a:rPr lang="en-US" sz="1100" dirty="0" err="1" smtClean="0">
                <a:latin typeface="Arial"/>
                <a:cs typeface="Arial"/>
              </a:rPr>
              <a:t>x</a:t>
            </a:r>
            <a:r>
              <a:rPr lang="en-US" sz="1100" dirty="0" smtClean="0">
                <a:latin typeface="Arial"/>
                <a:cs typeface="Arial"/>
              </a:rPr>
              <a:t> 8 @2.6 GHz)</a:t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DP Peak  332 </a:t>
            </a:r>
            <a:r>
              <a:rPr lang="en-US" sz="1100" dirty="0" err="1" smtClean="0">
                <a:latin typeface="Arial"/>
                <a:cs typeface="Arial"/>
              </a:rPr>
              <a:t>GFlop/s</a:t>
            </a:r>
            <a:endParaRPr lang="en-US" sz="1100" dirty="0" smtClean="0">
              <a:latin typeface="Arial"/>
              <a:cs typeface="Arial"/>
            </a:endParaRPr>
          </a:p>
          <a:p>
            <a:endParaRPr lang="en-US" sz="1100" dirty="0" smtClean="0">
              <a:latin typeface="Arial"/>
              <a:cs typeface="Arial"/>
            </a:endParaRPr>
          </a:p>
          <a:p>
            <a:r>
              <a:rPr lang="en-US" sz="1200" b="1" dirty="0" smtClean="0">
                <a:latin typeface="Arial"/>
                <a:cs typeface="Arial"/>
              </a:rPr>
              <a:t>Coprocessor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Intel Xeon Phi ( 60 @ 1.09 GHz)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DP Peak 1046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System DP Peak 1378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MPSS 2.1.4346-16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compiler_xe_2013.1.117</a:t>
            </a:r>
            <a:endParaRPr lang="en-US" sz="1100" dirty="0">
              <a:latin typeface="Arial"/>
              <a:cs typeface="Arial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263769" y="1289538"/>
          <a:ext cx="6340231" cy="5068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 MIC Performance (</a:t>
            </a:r>
            <a:r>
              <a:rPr lang="en-US" dirty="0" err="1" smtClean="0"/>
              <a:t>Cholesky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17589" y="4184674"/>
            <a:ext cx="2270879" cy="2216934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solidFill>
              <a:schemeClr val="tx1"/>
            </a:solidFill>
          </a:ln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latin typeface="Arial"/>
                <a:cs typeface="Arial"/>
              </a:rPr>
              <a:t>Host</a:t>
            </a:r>
            <a:r>
              <a:rPr lang="en-US" sz="1100" dirty="0" smtClean="0">
                <a:latin typeface="Arial"/>
                <a:cs typeface="Arial"/>
              </a:rPr>
              <a:t/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Sandy Bridge (2 </a:t>
            </a:r>
            <a:r>
              <a:rPr lang="en-US" sz="1100" dirty="0" err="1" smtClean="0">
                <a:latin typeface="Arial"/>
                <a:cs typeface="Arial"/>
              </a:rPr>
              <a:t>x</a:t>
            </a:r>
            <a:r>
              <a:rPr lang="en-US" sz="1100" dirty="0" smtClean="0">
                <a:latin typeface="Arial"/>
                <a:cs typeface="Arial"/>
              </a:rPr>
              <a:t> 8 @2.6 GHz)</a:t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DP Peak  332 </a:t>
            </a:r>
            <a:r>
              <a:rPr lang="en-US" sz="1100" dirty="0" err="1" smtClean="0">
                <a:latin typeface="Arial"/>
                <a:cs typeface="Arial"/>
              </a:rPr>
              <a:t>GFlop/s</a:t>
            </a:r>
            <a:endParaRPr lang="en-US" sz="1100" dirty="0" smtClean="0">
              <a:latin typeface="Arial"/>
              <a:cs typeface="Arial"/>
            </a:endParaRPr>
          </a:p>
          <a:p>
            <a:endParaRPr lang="en-US" sz="1100" dirty="0" smtClean="0">
              <a:latin typeface="Arial"/>
              <a:cs typeface="Arial"/>
            </a:endParaRPr>
          </a:p>
          <a:p>
            <a:r>
              <a:rPr lang="en-US" sz="1200" b="1" dirty="0" smtClean="0">
                <a:latin typeface="Arial"/>
                <a:cs typeface="Arial"/>
              </a:rPr>
              <a:t>Coprocessor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Intel Xeon Phi ( 60 @ 1.09 GHz)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DP Peak 1046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System DP Peak 1378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MPSS 2.1.4346-16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compiler_xe_2013.1.117</a:t>
            </a:r>
            <a:endParaRPr lang="en-US" sz="1100" dirty="0">
              <a:latin typeface="Arial"/>
              <a:cs typeface="Arial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254000" y="1279769"/>
          <a:ext cx="6340231" cy="5119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0529" y="970870"/>
            <a:ext cx="8718471" cy="4798236"/>
          </a:xfrm>
        </p:spPr>
        <p:txBody>
          <a:bodyPr/>
          <a:lstStyle/>
          <a:p>
            <a:r>
              <a:rPr lang="en-US" dirty="0" smtClean="0">
                <a:cs typeface="Times New Roman"/>
              </a:rPr>
              <a:t>MAGMA 1.3</a:t>
            </a:r>
          </a:p>
          <a:p>
            <a:pPr lvl="1"/>
            <a:r>
              <a:rPr lang="en-US" dirty="0" smtClean="0">
                <a:cs typeface="Times New Roman"/>
              </a:rPr>
              <a:t>NVIDIA </a:t>
            </a:r>
            <a:r>
              <a:rPr lang="en-US" dirty="0" err="1" smtClean="0">
                <a:cs typeface="Times New Roman"/>
              </a:rPr>
              <a:t>GPUs</a:t>
            </a:r>
            <a:endParaRPr lang="en-US" sz="1800" dirty="0" smtClean="0">
              <a:cs typeface="Times New Roman"/>
            </a:endParaRPr>
          </a:p>
          <a:p>
            <a:r>
              <a:rPr lang="en-US" dirty="0" err="1" smtClean="0">
                <a:latin typeface="Trebuchet MS"/>
                <a:cs typeface="Trebuchet MS"/>
              </a:rPr>
              <a:t>clMAGMA</a:t>
            </a:r>
            <a:r>
              <a:rPr lang="en-US" dirty="0" smtClean="0">
                <a:latin typeface="Trebuchet MS"/>
                <a:cs typeface="Trebuchet MS"/>
              </a:rPr>
              <a:t> 1.0</a:t>
            </a:r>
          </a:p>
          <a:p>
            <a:pPr lvl="1"/>
            <a:r>
              <a:rPr lang="en-US" dirty="0" smtClean="0">
                <a:latin typeface="Trebuchet MS"/>
                <a:cs typeface="Trebuchet MS"/>
              </a:rPr>
              <a:t>AMD </a:t>
            </a:r>
            <a:r>
              <a:rPr lang="en-US" dirty="0" err="1" smtClean="0">
                <a:latin typeface="Trebuchet MS"/>
                <a:cs typeface="Trebuchet MS"/>
              </a:rPr>
              <a:t>GPUs</a:t>
            </a:r>
            <a:endParaRPr lang="en-US" sz="1800" dirty="0" smtClean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MAGMA MIC 1.0 </a:t>
            </a:r>
          </a:p>
          <a:p>
            <a:pPr lvl="1"/>
            <a:r>
              <a:rPr lang="en-US" dirty="0" smtClean="0">
                <a:latin typeface="Trebuchet MS"/>
                <a:cs typeface="Trebuchet MS"/>
              </a:rPr>
              <a:t>Intel Phi Coprocessor</a:t>
            </a:r>
          </a:p>
          <a:p>
            <a:pPr lvl="1"/>
            <a:endParaRPr lang="en-US" dirty="0" smtClean="0">
              <a:latin typeface="Trebuchet MS"/>
              <a:cs typeface="Trebuchet MS"/>
            </a:endParaRPr>
          </a:p>
          <a:p>
            <a:r>
              <a:rPr lang="en-US" i="1" dirty="0" smtClean="0">
                <a:latin typeface="Trebuchet MS"/>
                <a:cs typeface="Trebuchet MS"/>
              </a:rPr>
              <a:t>Future: MAGMA for mobile computing</a:t>
            </a:r>
          </a:p>
          <a:p>
            <a:pPr lvl="1"/>
            <a:r>
              <a:rPr lang="en-US" i="1" dirty="0" smtClean="0">
                <a:latin typeface="Trebuchet MS"/>
                <a:cs typeface="Trebuchet MS"/>
              </a:rPr>
              <a:t>ARM + Accelerator</a:t>
            </a:r>
          </a:p>
          <a:p>
            <a:pPr lvl="1"/>
            <a:endParaRPr lang="en-US" dirty="0" smtClean="0">
              <a:latin typeface="Trebuchet MS"/>
              <a:cs typeface="Trebuchet MS"/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111204" y="177114"/>
            <a:ext cx="8229600" cy="496290"/>
          </a:xfrm>
        </p:spPr>
        <p:txBody>
          <a:bodyPr/>
          <a:lstStyle/>
          <a:p>
            <a:r>
              <a:rPr lang="en-US" dirty="0" smtClean="0"/>
              <a:t>MAGMA:</a:t>
            </a:r>
            <a:r>
              <a:rPr lang="en-US" dirty="0" smtClean="0"/>
              <a:t> Accelerating LAPACK</a:t>
            </a:r>
            <a:endParaRPr 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 MIC Performance (LU)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17589" y="4184674"/>
            <a:ext cx="2270879" cy="2216934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solidFill>
              <a:schemeClr val="tx1"/>
            </a:solidFill>
          </a:ln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latin typeface="Arial"/>
                <a:cs typeface="Arial"/>
              </a:rPr>
              <a:t>Host</a:t>
            </a:r>
            <a:r>
              <a:rPr lang="en-US" sz="1100" dirty="0" smtClean="0">
                <a:latin typeface="Arial"/>
                <a:cs typeface="Arial"/>
              </a:rPr>
              <a:t/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Sandy Bridge (2 </a:t>
            </a:r>
            <a:r>
              <a:rPr lang="en-US" sz="1100" dirty="0" err="1" smtClean="0">
                <a:latin typeface="Arial"/>
                <a:cs typeface="Arial"/>
              </a:rPr>
              <a:t>x</a:t>
            </a:r>
            <a:r>
              <a:rPr lang="en-US" sz="1100" dirty="0" smtClean="0">
                <a:latin typeface="Arial"/>
                <a:cs typeface="Arial"/>
              </a:rPr>
              <a:t> 8 @2.6 GHz)</a:t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DP Peak  332 </a:t>
            </a:r>
            <a:r>
              <a:rPr lang="en-US" sz="1100" dirty="0" err="1" smtClean="0">
                <a:latin typeface="Arial"/>
                <a:cs typeface="Arial"/>
              </a:rPr>
              <a:t>GFlop/s</a:t>
            </a:r>
            <a:endParaRPr lang="en-US" sz="1100" dirty="0" smtClean="0">
              <a:latin typeface="Arial"/>
              <a:cs typeface="Arial"/>
            </a:endParaRPr>
          </a:p>
          <a:p>
            <a:endParaRPr lang="en-US" sz="1100" dirty="0" smtClean="0">
              <a:latin typeface="Arial"/>
              <a:cs typeface="Arial"/>
            </a:endParaRPr>
          </a:p>
          <a:p>
            <a:r>
              <a:rPr lang="en-US" sz="1200" b="1" dirty="0" smtClean="0">
                <a:latin typeface="Arial"/>
                <a:cs typeface="Arial"/>
              </a:rPr>
              <a:t>Coprocessor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Intel Xeon Phi ( 60 @ 1.09 GHz)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DP Peak 1046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System DP Peak 1378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MPSS 2.1.4346-16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compiler_xe_2013.1.117</a:t>
            </a:r>
            <a:endParaRPr lang="en-US" sz="1100" dirty="0">
              <a:latin typeface="Arial"/>
              <a:cs typeface="Arial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263769" y="1260230"/>
          <a:ext cx="6359769" cy="5138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 MIC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1" name="Picture 10" descr="mic_onesided.pdf"/>
          <p:cNvPicPr>
            <a:picLocks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6031" y="1409757"/>
            <a:ext cx="6347969" cy="5018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7589" y="4184674"/>
            <a:ext cx="2270879" cy="2216934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solidFill>
              <a:schemeClr val="tx1"/>
            </a:solidFill>
          </a:ln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latin typeface="Arial"/>
                <a:cs typeface="Arial"/>
              </a:rPr>
              <a:t>Host</a:t>
            </a:r>
            <a:r>
              <a:rPr lang="en-US" sz="1100" dirty="0" smtClean="0">
                <a:latin typeface="Arial"/>
                <a:cs typeface="Arial"/>
              </a:rPr>
              <a:t/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Sandy Bridge (2 </a:t>
            </a:r>
            <a:r>
              <a:rPr lang="en-US" sz="1100" dirty="0" err="1" smtClean="0">
                <a:latin typeface="Arial"/>
                <a:cs typeface="Arial"/>
              </a:rPr>
              <a:t>x</a:t>
            </a:r>
            <a:r>
              <a:rPr lang="en-US" sz="1100" dirty="0" smtClean="0">
                <a:latin typeface="Arial"/>
                <a:cs typeface="Arial"/>
              </a:rPr>
              <a:t> 8 @2.6 GHz)</a:t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DP Peak  332 </a:t>
            </a:r>
            <a:r>
              <a:rPr lang="en-US" sz="1100" dirty="0" err="1" smtClean="0">
                <a:latin typeface="Arial"/>
                <a:cs typeface="Arial"/>
              </a:rPr>
              <a:t>GFlop/s</a:t>
            </a:r>
            <a:endParaRPr lang="en-US" sz="1100" dirty="0" smtClean="0">
              <a:latin typeface="Arial"/>
              <a:cs typeface="Arial"/>
            </a:endParaRPr>
          </a:p>
          <a:p>
            <a:endParaRPr lang="en-US" sz="1100" dirty="0" smtClean="0">
              <a:latin typeface="Arial"/>
              <a:cs typeface="Arial"/>
            </a:endParaRPr>
          </a:p>
          <a:p>
            <a:r>
              <a:rPr lang="en-US" sz="1200" b="1" dirty="0" smtClean="0">
                <a:latin typeface="Arial"/>
                <a:cs typeface="Arial"/>
              </a:rPr>
              <a:t>Coprocessor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Intel Xeon Phi ( 60 @ 1.09 GHz)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DP Peak 1046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System DP Peak 1378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MPSS 2.1.4346-16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compiler_xe_2013.1.117</a:t>
            </a:r>
            <a:endParaRPr lang="en-US" sz="11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Single to </a:t>
            </a:r>
            <a:r>
              <a:rPr lang="en-US" dirty="0" err="1" smtClean="0"/>
              <a:t>MultiMIC</a:t>
            </a:r>
            <a:r>
              <a:rPr lang="en-US" dirty="0" smtClean="0"/>
              <a:t>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96" y="1441465"/>
            <a:ext cx="8229600" cy="4225771"/>
          </a:xfrm>
        </p:spPr>
        <p:txBody>
          <a:bodyPr/>
          <a:lstStyle/>
          <a:p>
            <a:r>
              <a:rPr lang="en-US" dirty="0" smtClean="0"/>
              <a:t>Data distribution</a:t>
            </a:r>
          </a:p>
          <a:p>
            <a:pPr lvl="1"/>
            <a:r>
              <a:rPr lang="en-US" dirty="0" smtClean="0"/>
              <a:t>1-D block-cyclic distribution</a:t>
            </a:r>
          </a:p>
          <a:p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MIC holding current panel is sending</a:t>
            </a:r>
            <a:br>
              <a:rPr lang="en-US" dirty="0" smtClean="0"/>
            </a:br>
            <a:r>
              <a:rPr lang="en-US" dirty="0" smtClean="0"/>
              <a:t>it to CPU</a:t>
            </a:r>
          </a:p>
          <a:p>
            <a:pPr lvl="1"/>
            <a:r>
              <a:rPr lang="en-US" dirty="0" smtClean="0"/>
              <a:t>All updates are done in parallel on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err="1" smtClean="0"/>
              <a:t>MICs</a:t>
            </a:r>
            <a:endParaRPr lang="en-US" dirty="0" smtClean="0"/>
          </a:p>
          <a:p>
            <a:pPr lvl="1"/>
            <a:r>
              <a:rPr lang="en-US" dirty="0" smtClean="0"/>
              <a:t>Look-ahead is done with MIC holding</a:t>
            </a:r>
            <a:br>
              <a:rPr lang="en-US" dirty="0" smtClean="0"/>
            </a:br>
            <a:r>
              <a:rPr lang="en-US" dirty="0" smtClean="0"/>
              <a:t>the next panel</a:t>
            </a:r>
          </a:p>
          <a:p>
            <a:pPr lvl="1"/>
            <a:endParaRPr lang="en-US" dirty="0" smtClean="0"/>
          </a:p>
        </p:txBody>
      </p:sp>
      <p:sp useBgFill="1">
        <p:nvSpPr>
          <p:cNvPr id="4" name="Rectangle 3"/>
          <p:cNvSpPr/>
          <p:nvPr/>
        </p:nvSpPr>
        <p:spPr>
          <a:xfrm>
            <a:off x="5578117" y="1995153"/>
            <a:ext cx="3090823" cy="2968474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ea typeface="ＭＳ Ｐゴシック" pitchFamily="-65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0302" y="2011117"/>
            <a:ext cx="496943" cy="2922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03367" y="2016290"/>
            <a:ext cx="496943" cy="291761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06432" y="2016290"/>
            <a:ext cx="496943" cy="291761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4265" y="2016291"/>
            <a:ext cx="496943" cy="29176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16681" y="3063382"/>
            <a:ext cx="469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MIC</a:t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7453" y="3070357"/>
            <a:ext cx="469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MIC</a:t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2153" y="3080052"/>
            <a:ext cx="469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MIC</a:t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6547" y="3080052"/>
            <a:ext cx="469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MIC</a:t>
            </a:r>
            <a:b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</a:br>
            <a:r>
              <a:rPr lang="en-US" sz="1400" dirty="0" smtClean="0">
                <a:solidFill>
                  <a:schemeClr val="bg2"/>
                </a:solidFill>
                <a:latin typeface="Trebuchet MS" pitchFamily="34" charset="0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55934" y="3138219"/>
            <a:ext cx="70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Trebuchet MS" pitchFamily="34" charset="0"/>
              </a:rPr>
              <a:t>. . 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84599" y="2374999"/>
            <a:ext cx="533190" cy="1588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45885" y="2055070"/>
            <a:ext cx="411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2"/>
                </a:solidFill>
                <a:latin typeface="Trebuchet MS" pitchFamily="34" charset="0"/>
              </a:rPr>
              <a:t>nb</a:t>
            </a:r>
            <a:endParaRPr lang="en-US" sz="1600" dirty="0" smtClean="0">
              <a:solidFill>
                <a:schemeClr val="bg2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Picture 8" descr="magma_mic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1717" y="1253079"/>
            <a:ext cx="6377473" cy="51749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17589" y="4184674"/>
            <a:ext cx="2270879" cy="2216934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solidFill>
              <a:schemeClr val="tx1"/>
            </a:solidFill>
          </a:ln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latin typeface="Arial"/>
                <a:cs typeface="Arial"/>
              </a:rPr>
              <a:t>Host</a:t>
            </a:r>
            <a:r>
              <a:rPr lang="en-US" sz="1100" dirty="0" smtClean="0">
                <a:latin typeface="Arial"/>
                <a:cs typeface="Arial"/>
              </a:rPr>
              <a:t/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Sandy Bridge (2 </a:t>
            </a:r>
            <a:r>
              <a:rPr lang="en-US" sz="1100" dirty="0" err="1" smtClean="0">
                <a:latin typeface="Arial"/>
                <a:cs typeface="Arial"/>
              </a:rPr>
              <a:t>x</a:t>
            </a:r>
            <a:r>
              <a:rPr lang="en-US" sz="1100" dirty="0" smtClean="0">
                <a:latin typeface="Arial"/>
                <a:cs typeface="Arial"/>
              </a:rPr>
              <a:t> 8 @2.6 GHz)</a:t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DP Peak  332 </a:t>
            </a:r>
            <a:r>
              <a:rPr lang="en-US" sz="1100" dirty="0" err="1" smtClean="0">
                <a:latin typeface="Arial"/>
                <a:cs typeface="Arial"/>
              </a:rPr>
              <a:t>GFlop/s</a:t>
            </a:r>
            <a:endParaRPr lang="en-US" sz="1100" dirty="0" smtClean="0">
              <a:latin typeface="Arial"/>
              <a:cs typeface="Arial"/>
            </a:endParaRPr>
          </a:p>
          <a:p>
            <a:endParaRPr lang="en-US" sz="1100" dirty="0" smtClean="0">
              <a:latin typeface="Arial"/>
              <a:cs typeface="Arial"/>
            </a:endParaRPr>
          </a:p>
          <a:p>
            <a:r>
              <a:rPr lang="en-US" sz="1200" b="1" dirty="0" smtClean="0">
                <a:latin typeface="Arial"/>
                <a:cs typeface="Arial"/>
              </a:rPr>
              <a:t>Coprocessor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Intel Xeon Phi ( 60 @ 1.09 GHz)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DP Peak 1046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System DP Peak 1378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MPSS 2.1.4346-16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compiler_xe_2013.1.117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956" y="300439"/>
            <a:ext cx="8446123" cy="887656"/>
          </a:xfrm>
        </p:spPr>
        <p:txBody>
          <a:bodyPr>
            <a:normAutofit/>
          </a:bodyPr>
          <a:lstStyle/>
          <a:p>
            <a:r>
              <a:rPr lang="en-US" dirty="0" smtClean="0"/>
              <a:t>MAGMA MIC Scalability</a:t>
            </a:r>
            <a:br>
              <a:rPr lang="en-US" dirty="0" smtClean="0"/>
            </a:br>
            <a:r>
              <a:rPr lang="en-US" dirty="0" smtClean="0"/>
              <a:t>    LU</a:t>
            </a:r>
            <a:r>
              <a:rPr lang="en-US" dirty="0" smtClean="0"/>
              <a:t> Performance </a:t>
            </a:r>
            <a:r>
              <a:rPr lang="en-US" dirty="0" smtClean="0"/>
              <a:t>in DP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7956" y="300439"/>
            <a:ext cx="8446123" cy="887656"/>
          </a:xfrm>
        </p:spPr>
        <p:txBody>
          <a:bodyPr>
            <a:normAutofit/>
          </a:bodyPr>
          <a:lstStyle/>
          <a:p>
            <a:r>
              <a:rPr lang="en-US" dirty="0" smtClean="0"/>
              <a:t>MAGMA MIC Scalability</a:t>
            </a:r>
            <a:br>
              <a:rPr lang="en-US" dirty="0" smtClean="0"/>
            </a:br>
            <a:r>
              <a:rPr lang="en-US" dirty="0" smtClean="0"/>
              <a:t>    LU</a:t>
            </a:r>
            <a:r>
              <a:rPr lang="en-US" dirty="0" smtClean="0"/>
              <a:t> Performance </a:t>
            </a:r>
            <a:r>
              <a:rPr lang="en-US" dirty="0" smtClean="0"/>
              <a:t>in DP</a:t>
            </a:r>
            <a:endParaRPr lang="en-US" dirty="0"/>
          </a:p>
        </p:txBody>
      </p:sp>
      <p:pic>
        <p:nvPicPr>
          <p:cNvPr id="9" name="Picture 8" descr="magma_mic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6032" y="1252728"/>
            <a:ext cx="6373158" cy="51749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17589" y="4184674"/>
            <a:ext cx="2270879" cy="2216934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solidFill>
              <a:schemeClr val="tx1"/>
            </a:solidFill>
          </a:ln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latin typeface="Arial"/>
                <a:cs typeface="Arial"/>
              </a:rPr>
              <a:t>Host</a:t>
            </a:r>
            <a:r>
              <a:rPr lang="en-US" sz="1100" dirty="0" smtClean="0">
                <a:latin typeface="Arial"/>
                <a:cs typeface="Arial"/>
              </a:rPr>
              <a:t/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Sandy Bridge (2 </a:t>
            </a:r>
            <a:r>
              <a:rPr lang="en-US" sz="1100" dirty="0" err="1" smtClean="0">
                <a:latin typeface="Arial"/>
                <a:cs typeface="Arial"/>
              </a:rPr>
              <a:t>x</a:t>
            </a:r>
            <a:r>
              <a:rPr lang="en-US" sz="1100" dirty="0" smtClean="0">
                <a:latin typeface="Arial"/>
                <a:cs typeface="Arial"/>
              </a:rPr>
              <a:t> 8 @2.6 GHz)</a:t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DP Peak  332 </a:t>
            </a:r>
            <a:r>
              <a:rPr lang="en-US" sz="1100" dirty="0" err="1" smtClean="0">
                <a:latin typeface="Arial"/>
                <a:cs typeface="Arial"/>
              </a:rPr>
              <a:t>GFlop/s</a:t>
            </a:r>
            <a:endParaRPr lang="en-US" sz="1100" dirty="0" smtClean="0">
              <a:latin typeface="Arial"/>
              <a:cs typeface="Arial"/>
            </a:endParaRPr>
          </a:p>
          <a:p>
            <a:endParaRPr lang="en-US" sz="1100" dirty="0" smtClean="0">
              <a:latin typeface="Arial"/>
              <a:cs typeface="Arial"/>
            </a:endParaRPr>
          </a:p>
          <a:p>
            <a:r>
              <a:rPr lang="en-US" sz="1200" b="1" dirty="0" smtClean="0">
                <a:latin typeface="Arial"/>
                <a:cs typeface="Arial"/>
              </a:rPr>
              <a:t>Coprocessor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Intel Xeon Phi ( 60 @ 1.09 GHz)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DP Peak 1046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System DP Peak 1378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MPSS 2.1.4346-16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compiler_xe_2013.1.117</a:t>
            </a:r>
            <a:endParaRPr lang="en-US" sz="11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7956" y="300439"/>
            <a:ext cx="8446123" cy="887656"/>
          </a:xfrm>
        </p:spPr>
        <p:txBody>
          <a:bodyPr>
            <a:normAutofit/>
          </a:bodyPr>
          <a:lstStyle/>
          <a:p>
            <a:r>
              <a:rPr lang="en-US" dirty="0" smtClean="0"/>
              <a:t>MAGMA MIC Scalability</a:t>
            </a:r>
            <a:br>
              <a:rPr lang="en-US" dirty="0" smtClean="0"/>
            </a:br>
            <a:r>
              <a:rPr lang="en-US" dirty="0" smtClean="0"/>
              <a:t>    LU</a:t>
            </a:r>
            <a:r>
              <a:rPr lang="en-US" dirty="0" smtClean="0"/>
              <a:t> Performance </a:t>
            </a:r>
            <a:r>
              <a:rPr lang="en-US" dirty="0" smtClean="0"/>
              <a:t>in DP</a:t>
            </a:r>
            <a:endParaRPr lang="en-US" dirty="0"/>
          </a:p>
        </p:txBody>
      </p:sp>
      <p:pic>
        <p:nvPicPr>
          <p:cNvPr id="9" name="Picture 8" descr="magma_mic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6033" y="1252728"/>
            <a:ext cx="6373158" cy="5175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7589" y="4184674"/>
            <a:ext cx="2270879" cy="2216934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solidFill>
              <a:schemeClr val="tx1"/>
            </a:solidFill>
          </a:ln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latin typeface="Arial"/>
                <a:cs typeface="Arial"/>
              </a:rPr>
              <a:t>Host</a:t>
            </a:r>
            <a:r>
              <a:rPr lang="en-US" sz="1100" dirty="0" smtClean="0">
                <a:latin typeface="Arial"/>
                <a:cs typeface="Arial"/>
              </a:rPr>
              <a:t/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Sandy Bridge (2 </a:t>
            </a:r>
            <a:r>
              <a:rPr lang="en-US" sz="1100" dirty="0" err="1" smtClean="0">
                <a:latin typeface="Arial"/>
                <a:cs typeface="Arial"/>
              </a:rPr>
              <a:t>x</a:t>
            </a:r>
            <a:r>
              <a:rPr lang="en-US" sz="1100" dirty="0" smtClean="0">
                <a:latin typeface="Arial"/>
                <a:cs typeface="Arial"/>
              </a:rPr>
              <a:t> 8 @2.6 GHz)</a:t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DP Peak  332 </a:t>
            </a:r>
            <a:r>
              <a:rPr lang="en-US" sz="1100" dirty="0" err="1" smtClean="0">
                <a:latin typeface="Arial"/>
                <a:cs typeface="Arial"/>
              </a:rPr>
              <a:t>GFlop/s</a:t>
            </a:r>
            <a:endParaRPr lang="en-US" sz="1100" dirty="0" smtClean="0">
              <a:latin typeface="Arial"/>
              <a:cs typeface="Arial"/>
            </a:endParaRPr>
          </a:p>
          <a:p>
            <a:endParaRPr lang="en-US" sz="1100" dirty="0" smtClean="0">
              <a:latin typeface="Arial"/>
              <a:cs typeface="Arial"/>
            </a:endParaRPr>
          </a:p>
          <a:p>
            <a:r>
              <a:rPr lang="en-US" sz="1200" b="1" dirty="0" smtClean="0">
                <a:latin typeface="Arial"/>
                <a:cs typeface="Arial"/>
              </a:rPr>
              <a:t>Coprocessor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Intel Xeon Phi ( 60 @ 1.09 GHz)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DP Peak 1046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System DP Peak 1378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MPSS 2.1.4346-16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compiler_xe_2013.1.117</a:t>
            </a:r>
            <a:endParaRPr lang="en-US" sz="11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7956" y="300439"/>
            <a:ext cx="8446123" cy="887656"/>
          </a:xfrm>
        </p:spPr>
        <p:txBody>
          <a:bodyPr>
            <a:normAutofit/>
          </a:bodyPr>
          <a:lstStyle/>
          <a:p>
            <a:r>
              <a:rPr lang="en-US" dirty="0" smtClean="0"/>
              <a:t>MAGMA MIC Scalability</a:t>
            </a:r>
            <a:br>
              <a:rPr lang="en-US" dirty="0" smtClean="0"/>
            </a:br>
            <a:r>
              <a:rPr lang="en-US" dirty="0" smtClean="0"/>
              <a:t>    LU</a:t>
            </a:r>
            <a:r>
              <a:rPr lang="en-US" dirty="0" smtClean="0"/>
              <a:t> Performance </a:t>
            </a:r>
            <a:r>
              <a:rPr lang="en-US" dirty="0" smtClean="0"/>
              <a:t>in DP</a:t>
            </a:r>
            <a:endParaRPr lang="en-US" dirty="0"/>
          </a:p>
        </p:txBody>
      </p:sp>
      <p:pic>
        <p:nvPicPr>
          <p:cNvPr id="9" name="Picture 8" descr="magma_mic4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6032" y="1252728"/>
            <a:ext cx="6373158" cy="5175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7589" y="4184674"/>
            <a:ext cx="2270879" cy="2216934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solidFill>
              <a:schemeClr val="tx1"/>
            </a:solidFill>
          </a:ln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latin typeface="Arial"/>
                <a:cs typeface="Arial"/>
              </a:rPr>
              <a:t>Host</a:t>
            </a:r>
            <a:r>
              <a:rPr lang="en-US" sz="1100" dirty="0" smtClean="0">
                <a:latin typeface="Arial"/>
                <a:cs typeface="Arial"/>
              </a:rPr>
              <a:t/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Sandy Bridge (2 </a:t>
            </a:r>
            <a:r>
              <a:rPr lang="en-US" sz="1100" dirty="0" err="1" smtClean="0">
                <a:latin typeface="Arial"/>
                <a:cs typeface="Arial"/>
              </a:rPr>
              <a:t>x</a:t>
            </a:r>
            <a:r>
              <a:rPr lang="en-US" sz="1100" dirty="0" smtClean="0">
                <a:latin typeface="Arial"/>
                <a:cs typeface="Arial"/>
              </a:rPr>
              <a:t> 8 @2.6 GHz)</a:t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DP Peak  332 </a:t>
            </a:r>
            <a:r>
              <a:rPr lang="en-US" sz="1100" dirty="0" err="1" smtClean="0">
                <a:latin typeface="Arial"/>
                <a:cs typeface="Arial"/>
              </a:rPr>
              <a:t>GFlop/s</a:t>
            </a:r>
            <a:endParaRPr lang="en-US" sz="1100" dirty="0" smtClean="0">
              <a:latin typeface="Arial"/>
              <a:cs typeface="Arial"/>
            </a:endParaRPr>
          </a:p>
          <a:p>
            <a:endParaRPr lang="en-US" sz="1100" dirty="0" smtClean="0">
              <a:latin typeface="Arial"/>
              <a:cs typeface="Arial"/>
            </a:endParaRPr>
          </a:p>
          <a:p>
            <a:r>
              <a:rPr lang="en-US" sz="1200" b="1" dirty="0" smtClean="0">
                <a:latin typeface="Arial"/>
                <a:cs typeface="Arial"/>
              </a:rPr>
              <a:t>Coprocessor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Intel Xeon Phi ( 60 @ 1.09 GHz)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DP Peak 1046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System DP Peak 1378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MPSS 2.1.4346-16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compiler_xe_2013.1.117</a:t>
            </a:r>
            <a:endParaRPr lang="en-US" sz="11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7956" y="300439"/>
            <a:ext cx="8446123" cy="887656"/>
          </a:xfrm>
        </p:spPr>
        <p:txBody>
          <a:bodyPr>
            <a:normAutofit/>
          </a:bodyPr>
          <a:lstStyle/>
          <a:p>
            <a:r>
              <a:rPr lang="en-US" dirty="0" smtClean="0"/>
              <a:t>MAGMA MIC Scalability</a:t>
            </a:r>
            <a:br>
              <a:rPr lang="en-US" dirty="0" smtClean="0"/>
            </a:br>
            <a:r>
              <a:rPr lang="en-US" dirty="0" smtClean="0"/>
              <a:t>    QR</a:t>
            </a:r>
            <a:r>
              <a:rPr lang="en-US" dirty="0" smtClean="0"/>
              <a:t> Performance </a:t>
            </a:r>
            <a:r>
              <a:rPr lang="en-US" dirty="0" smtClean="0"/>
              <a:t>in DP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17589" y="4184674"/>
            <a:ext cx="2270879" cy="2216934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solidFill>
              <a:schemeClr val="tx1"/>
            </a:solidFill>
          </a:ln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latin typeface="Arial"/>
                <a:cs typeface="Arial"/>
              </a:rPr>
              <a:t>Host</a:t>
            </a:r>
            <a:r>
              <a:rPr lang="en-US" sz="1100" dirty="0" smtClean="0">
                <a:latin typeface="Arial"/>
                <a:cs typeface="Arial"/>
              </a:rPr>
              <a:t/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Sandy Bridge (2 </a:t>
            </a:r>
            <a:r>
              <a:rPr lang="en-US" sz="1100" dirty="0" err="1" smtClean="0">
                <a:latin typeface="Arial"/>
                <a:cs typeface="Arial"/>
              </a:rPr>
              <a:t>x</a:t>
            </a:r>
            <a:r>
              <a:rPr lang="en-US" sz="1100" dirty="0" smtClean="0">
                <a:latin typeface="Arial"/>
                <a:cs typeface="Arial"/>
              </a:rPr>
              <a:t> 8 @2.6 GHz)</a:t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DP Peak  332 </a:t>
            </a:r>
            <a:r>
              <a:rPr lang="en-US" sz="1100" dirty="0" err="1" smtClean="0">
                <a:latin typeface="Arial"/>
                <a:cs typeface="Arial"/>
              </a:rPr>
              <a:t>GFlop/s</a:t>
            </a:r>
            <a:endParaRPr lang="en-US" sz="1100" dirty="0" smtClean="0">
              <a:latin typeface="Arial"/>
              <a:cs typeface="Arial"/>
            </a:endParaRPr>
          </a:p>
          <a:p>
            <a:endParaRPr lang="en-US" sz="1100" dirty="0" smtClean="0">
              <a:latin typeface="Arial"/>
              <a:cs typeface="Arial"/>
            </a:endParaRPr>
          </a:p>
          <a:p>
            <a:r>
              <a:rPr lang="en-US" sz="1200" b="1" dirty="0" smtClean="0">
                <a:latin typeface="Arial"/>
                <a:cs typeface="Arial"/>
              </a:rPr>
              <a:t>Coprocessor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Intel Xeon Phi ( 60 @ 1.09 GHz)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DP Peak 1046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System DP Peak 1378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MPSS 2.1.4346-16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compiler_xe_2013.1.117</a:t>
            </a:r>
            <a:endParaRPr lang="en-US" sz="1100" dirty="0">
              <a:latin typeface="Arial"/>
              <a:cs typeface="Arial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296863" y="1379535"/>
          <a:ext cx="8550274" cy="5009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47956" y="300439"/>
            <a:ext cx="8446123" cy="887656"/>
          </a:xfrm>
        </p:spPr>
        <p:txBody>
          <a:bodyPr>
            <a:normAutofit/>
          </a:bodyPr>
          <a:lstStyle/>
          <a:p>
            <a:r>
              <a:rPr lang="en-US" dirty="0" smtClean="0"/>
              <a:t>MAGMA MIC Scalability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Cholesky</a:t>
            </a:r>
            <a:r>
              <a:rPr lang="en-US" dirty="0" smtClean="0"/>
              <a:t> Performance </a:t>
            </a:r>
            <a:r>
              <a:rPr lang="en-US" dirty="0" smtClean="0"/>
              <a:t>in DP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17589" y="4184674"/>
            <a:ext cx="2270879" cy="2216934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solidFill>
              <a:schemeClr val="tx1"/>
            </a:solidFill>
          </a:ln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latin typeface="Arial"/>
                <a:cs typeface="Arial"/>
              </a:rPr>
              <a:t>Host</a:t>
            </a:r>
            <a:r>
              <a:rPr lang="en-US" sz="1100" dirty="0" smtClean="0">
                <a:latin typeface="Arial"/>
                <a:cs typeface="Arial"/>
              </a:rPr>
              <a:t/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Sandy Bridge (2 </a:t>
            </a:r>
            <a:r>
              <a:rPr lang="en-US" sz="1100" dirty="0" err="1" smtClean="0">
                <a:latin typeface="Arial"/>
                <a:cs typeface="Arial"/>
              </a:rPr>
              <a:t>x</a:t>
            </a:r>
            <a:r>
              <a:rPr lang="en-US" sz="1100" dirty="0" smtClean="0">
                <a:latin typeface="Arial"/>
                <a:cs typeface="Arial"/>
              </a:rPr>
              <a:t> 8 @2.6 GHz)</a:t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DP Peak  332 </a:t>
            </a:r>
            <a:r>
              <a:rPr lang="en-US" sz="1100" dirty="0" err="1" smtClean="0">
                <a:latin typeface="Arial"/>
                <a:cs typeface="Arial"/>
              </a:rPr>
              <a:t>GFlop/s</a:t>
            </a:r>
            <a:endParaRPr lang="en-US" sz="1100" dirty="0" smtClean="0">
              <a:latin typeface="Arial"/>
              <a:cs typeface="Arial"/>
            </a:endParaRPr>
          </a:p>
          <a:p>
            <a:endParaRPr lang="en-US" sz="1100" dirty="0" smtClean="0">
              <a:latin typeface="Arial"/>
              <a:cs typeface="Arial"/>
            </a:endParaRPr>
          </a:p>
          <a:p>
            <a:r>
              <a:rPr lang="en-US" sz="1200" b="1" dirty="0" smtClean="0">
                <a:latin typeface="Arial"/>
                <a:cs typeface="Arial"/>
              </a:rPr>
              <a:t>Coprocessor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Intel Xeon Phi ( 60 @ 1.09 GHz)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DP Peak 1046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System DP Peak 1378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MPSS 2.1.4346-16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compiler_xe_2013.1.117</a:t>
            </a:r>
            <a:endParaRPr lang="en-US" sz="1100" dirty="0">
              <a:latin typeface="Arial"/>
              <a:cs typeface="Arial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282575" y="1377463"/>
          <a:ext cx="8578850" cy="5060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9-10 at 1.09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0" y="1126658"/>
            <a:ext cx="8477250" cy="4391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Hybrid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3" y="883880"/>
            <a:ext cx="8854056" cy="7129132"/>
          </a:xfrm>
        </p:spPr>
        <p:txBody>
          <a:bodyPr/>
          <a:lstStyle/>
          <a:p>
            <a:r>
              <a:rPr lang="en-US" sz="2400" dirty="0" smtClean="0"/>
              <a:t>Left-looking hybrid </a:t>
            </a:r>
            <a:r>
              <a:rPr lang="en-US" sz="2400" dirty="0" err="1" smtClean="0"/>
              <a:t>Cholesky</a:t>
            </a:r>
            <a:r>
              <a:rPr lang="en-US" sz="2400" dirty="0" smtClean="0"/>
              <a:t> factorization in MAGMA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sz="2400" dirty="0" smtClean="0"/>
              <a:t>The difference with LAPACK – the 4 additional lines in red</a:t>
            </a:r>
          </a:p>
          <a:p>
            <a:r>
              <a:rPr lang="en-US" sz="2400" dirty="0" smtClean="0"/>
              <a:t>Line 8 </a:t>
            </a:r>
            <a:r>
              <a:rPr lang="en-US" sz="2400" dirty="0" smtClean="0"/>
              <a:t>(</a:t>
            </a:r>
            <a:r>
              <a:rPr lang="en-US" sz="2400" dirty="0" smtClean="0"/>
              <a:t>HOST</a:t>
            </a:r>
            <a:r>
              <a:rPr lang="en-US" sz="2400" dirty="0" smtClean="0"/>
              <a:t>) </a:t>
            </a:r>
            <a:r>
              <a:rPr lang="en-US" sz="2400" dirty="0" smtClean="0"/>
              <a:t>is overlapped with work on</a:t>
            </a:r>
            <a:r>
              <a:rPr lang="en-US" sz="2400" dirty="0" smtClean="0"/>
              <a:t> line 6 (DEVICE)</a:t>
            </a:r>
          </a:p>
          <a:p>
            <a:endParaRPr lang="en-US" dirty="0" smtClean="0">
              <a:latin typeface="Arial"/>
              <a:cs typeface="Arial"/>
            </a:endParaRP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Generation of DLA Software</a:t>
            </a:r>
            <a:endParaRPr lang="en-US" dirty="0"/>
          </a:p>
        </p:txBody>
      </p:sp>
      <p:pic>
        <p:nvPicPr>
          <p:cNvPr id="4" name="Picture 3" descr="slide8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25994" y="1059985"/>
            <a:ext cx="7486650" cy="370332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27958" y="4738510"/>
            <a:ext cx="5528881" cy="118813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  <a:effectLst/>
        </p:spPr>
        <p:txBody>
          <a:bodyPr lIns="81639" tIns="552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ea typeface="DejaVu Sans" charset="0"/>
                <a:cs typeface="DejaVu Sans" charset="0"/>
              </a:rPr>
              <a:t>MAGMA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US" sz="18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Hybrid Algorithms</a:t>
            </a:r>
            <a:br>
              <a:rPr lang="en-US" sz="1800" dirty="0">
                <a:solidFill>
                  <a:srgbClr val="000000"/>
                </a:solidFill>
                <a:ea typeface="DejaVu Sans" charset="0"/>
                <a:cs typeface="DejaVu Sans" charset="0"/>
              </a:rPr>
            </a:br>
            <a:r>
              <a:rPr lang="en-US" sz="18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(heterogeneity friendly)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813975" y="4756540"/>
            <a:ext cx="2500199" cy="117979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81639" tIns="51220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Rely on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 hybrid </a:t>
            </a:r>
            <a:r>
              <a:rPr lang="en-US" sz="1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scheduler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- hybrid kernels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9759" y="4720484"/>
            <a:ext cx="997458" cy="1107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2-06-13 at 1.00.0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70" y="231404"/>
            <a:ext cx="5013960" cy="3117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" y="177114"/>
            <a:ext cx="8229600" cy="577081"/>
          </a:xfrm>
        </p:spPr>
        <p:txBody>
          <a:bodyPr/>
          <a:lstStyle/>
          <a:p>
            <a:r>
              <a:rPr lang="en-US" sz="3600" dirty="0" smtClean="0">
                <a:latin typeface="Arial"/>
                <a:cs typeface="Arial"/>
              </a:rPr>
              <a:t>Programming</a:t>
            </a:r>
            <a:r>
              <a:rPr lang="en-US" sz="3600" dirty="0" smtClean="0">
                <a:latin typeface="Arial"/>
                <a:cs typeface="Arial"/>
              </a:rPr>
              <a:t> Model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268600"/>
            <a:ext cx="142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Host program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 descr="Screen shot 2012-06-05 at 4.27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3053"/>
            <a:ext cx="5240655" cy="37219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0" y="42446"/>
            <a:ext cx="3491962" cy="338554"/>
          </a:xfrm>
          <a:prstGeom prst="rect">
            <a:avLst/>
          </a:prstGeom>
          <a:solidFill>
            <a:srgbClr val="FFCC00"/>
          </a:solidFill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accent1"/>
                </a:solidFill>
              </a:rPr>
              <a:t>OpenCL</a:t>
            </a:r>
            <a:r>
              <a:rPr lang="en-US" sz="1600" dirty="0" smtClean="0">
                <a:solidFill>
                  <a:schemeClr val="accent1"/>
                </a:solidFill>
              </a:rPr>
              <a:t> interface </a:t>
            </a:r>
            <a:r>
              <a:rPr lang="en-US" sz="1600" dirty="0" smtClean="0">
                <a:solidFill>
                  <a:srgbClr val="000000"/>
                </a:solidFill>
              </a:rPr>
              <a:t>– communications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2" name="Picture 11" descr="Screen shot 2012-06-13 at 1.06.05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366" y="3231443"/>
            <a:ext cx="5494020" cy="3010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334000" y="3090446"/>
            <a:ext cx="3799738" cy="338554"/>
          </a:xfrm>
          <a:prstGeom prst="rect">
            <a:avLst/>
          </a:prstGeom>
          <a:solidFill>
            <a:srgbClr val="FFCC00"/>
          </a:solidFill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D31919"/>
                </a:solidFill>
              </a:rPr>
              <a:t>OpenCL</a:t>
            </a:r>
            <a:r>
              <a:rPr lang="en-US" sz="1600" dirty="0" smtClean="0">
                <a:solidFill>
                  <a:srgbClr val="D31919"/>
                </a:solidFill>
              </a:rPr>
              <a:t> interface </a:t>
            </a:r>
            <a:r>
              <a:rPr lang="en-US" sz="1600" dirty="0" smtClean="0">
                <a:solidFill>
                  <a:srgbClr val="000000"/>
                </a:solidFill>
              </a:rPr>
              <a:t>– AMD APPML BLAS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206" y="1718846"/>
            <a:ext cx="142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Host program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3853452" y="1456223"/>
            <a:ext cx="2233537" cy="875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590820" y="2660537"/>
            <a:ext cx="1850147" cy="10729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609600" y="-38100"/>
            <a:ext cx="85344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Performance of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clMAGMA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 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Cholesky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 Factorization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in </a:t>
            </a:r>
            <a:r>
              <a:rPr lang="en-US" sz="32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+mj-ea"/>
                <a:cs typeface="Arial"/>
              </a:rPr>
              <a:t>double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 precision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7" name="Picture 6" descr="dpotr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1585976"/>
            <a:ext cx="9164320" cy="4738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609600" y="-38100"/>
            <a:ext cx="85344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Performance of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clMAGMA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 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LU Factorization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in double precision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8" name="Picture 7" descr="dgetr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36" y="1524000"/>
            <a:ext cx="9152636" cy="4674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609600" y="-38100"/>
            <a:ext cx="85344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Performance of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clMAGMA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 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QR Factorization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in double precision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7" name="Picture 6" descr="dgeqr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37" y="1524000"/>
            <a:ext cx="9126474" cy="4839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2379593"/>
            <a:ext cx="9032796" cy="2404248"/>
          </a:xfrm>
        </p:spPr>
        <p:txBody>
          <a:bodyPr/>
          <a:lstStyle/>
          <a:p>
            <a:r>
              <a:rPr lang="en-US" sz="29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+mj-ea"/>
                <a:cs typeface="Arial"/>
              </a:rPr>
              <a:t>Hybridization</a:t>
            </a:r>
          </a:p>
          <a:p>
            <a:pPr marL="783372" lvl="1" indent="-260644">
              <a:buSzPct val="70000"/>
              <a:buFont typeface="Times New Roman" charset="0"/>
              <a:buChar char="–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000" dirty="0" smtClean="0">
                <a:latin typeface="Arial"/>
                <a:cs typeface="Arial"/>
              </a:rPr>
              <a:t>Trailing matrix updates (Level 3 BLAS) are done on the GPU</a:t>
            </a:r>
            <a:br>
              <a:rPr lang="en-US" sz="2000" dirty="0" smtClean="0">
                <a:latin typeface="Arial"/>
                <a:cs typeface="Arial"/>
              </a:rPr>
            </a:br>
            <a:r>
              <a:rPr lang="en-US" sz="2000" dirty="0" smtClean="0">
                <a:latin typeface="Arial"/>
                <a:cs typeface="Arial"/>
              </a:rPr>
              <a:t>(similar to the one-sided factorizations)</a:t>
            </a:r>
          </a:p>
          <a:p>
            <a:pPr marL="783372" lvl="1" indent="-260644">
              <a:buSzPct val="70000"/>
              <a:buFont typeface="Times New Roman" charset="0"/>
              <a:buChar char="–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000" dirty="0" smtClean="0">
                <a:latin typeface="Arial"/>
                <a:cs typeface="Arial"/>
              </a:rPr>
              <a:t>Panels (Level 2 BLAS) are hybrid</a:t>
            </a:r>
          </a:p>
          <a:p>
            <a:pPr marL="1072297" lvl="2" indent="-260644">
              <a:buSzPct val="70000"/>
              <a:buFont typeface="Times New Roman" charset="0"/>
              <a:buChar char="–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1600" dirty="0" smtClean="0">
                <a:latin typeface="Arial"/>
                <a:cs typeface="Arial"/>
              </a:rPr>
              <a:t>operations with memory footprint restricted to the panel are done on CPU</a:t>
            </a:r>
          </a:p>
          <a:p>
            <a:pPr marL="1072297" lvl="2" indent="-260644">
              <a:buSzPct val="70000"/>
              <a:buFont typeface="Times New Roman" charset="0"/>
              <a:buChar char="–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1600" dirty="0" smtClean="0">
                <a:latin typeface="Arial"/>
                <a:cs typeface="Arial"/>
              </a:rPr>
              <a:t>The time consuming matrix-vector products involving the entire trailing </a:t>
            </a:r>
            <a:br>
              <a:rPr lang="en-US" sz="1600" dirty="0" smtClean="0">
                <a:latin typeface="Arial"/>
                <a:cs typeface="Arial"/>
              </a:rPr>
            </a:br>
            <a:r>
              <a:rPr lang="en-US" sz="1600" dirty="0" smtClean="0">
                <a:latin typeface="Arial"/>
                <a:cs typeface="Arial"/>
              </a:rPr>
              <a:t>   matrix are done on the GPU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64490" y="872996"/>
            <a:ext cx="8228160" cy="106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25602" rIns="92075" bIns="46038" numCol="1" anchor="b" anchorCtr="0" compatLnSpc="1">
            <a:prstTxWarp prst="textNoShape">
              <a:avLst/>
            </a:prstTxWarp>
          </a:bodyPr>
          <a:lstStyle/>
          <a:p>
            <a:pPr lvl="0" eaLnBrk="0" hangingPunc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kumimoji="0" lang="en-US" sz="2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Two-Sided Factorizations</a:t>
            </a:r>
            <a:r>
              <a:rPr kumimoji="0" lang="en-US" sz="29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lang="en-US" dirty="0" smtClean="0"/>
              <a:t>(to </a:t>
            </a:r>
            <a:r>
              <a:rPr lang="en-US" dirty="0" err="1" smtClean="0"/>
              <a:t>bidiagonal</a:t>
            </a:r>
            <a:r>
              <a:rPr lang="en-US" dirty="0" smtClean="0"/>
              <a:t>, </a:t>
            </a:r>
            <a:r>
              <a:rPr lang="en-US" dirty="0" err="1" smtClean="0"/>
              <a:t>tridiagonal</a:t>
            </a:r>
            <a:r>
              <a:rPr lang="en-US" dirty="0" smtClean="0"/>
              <a:t>, and upper </a:t>
            </a:r>
            <a:r>
              <a:rPr lang="en-US" dirty="0" err="1" smtClean="0"/>
              <a:t>Hessenberg</a:t>
            </a:r>
            <a:r>
              <a:rPr lang="en-US" dirty="0" smtClean="0"/>
              <a:t> forms) for </a:t>
            </a:r>
            <a:r>
              <a:rPr lang="en-US" dirty="0" err="1" smtClean="0"/>
              <a:t>eigen</a:t>
            </a:r>
            <a:r>
              <a:rPr lang="en-US" dirty="0" smtClean="0"/>
              <a:t>- and singular-value problems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Eigenproblem</a:t>
            </a:r>
            <a:r>
              <a:rPr lang="en-US" dirty="0" smtClean="0"/>
              <a:t> Solvers in MAGMA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1098421"/>
            <a:ext cx="9032796" cy="4180118"/>
          </a:xfrm>
        </p:spPr>
        <p:txBody>
          <a:bodyPr/>
          <a:lstStyle/>
          <a:p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chemeClr val="accent1"/>
                </a:solidFill>
              </a:rPr>
              <a:t>A </a:t>
            </a:r>
            <a:r>
              <a:rPr lang="en-US" sz="2400" dirty="0" err="1" smtClean="0">
                <a:solidFill>
                  <a:schemeClr val="accent1"/>
                </a:solidFill>
              </a:rPr>
              <a:t>x</a:t>
            </a:r>
            <a:r>
              <a:rPr lang="en-US" sz="2400" dirty="0" smtClean="0">
                <a:solidFill>
                  <a:schemeClr val="accent1"/>
                </a:solidFill>
              </a:rPr>
              <a:t>  = </a:t>
            </a:r>
            <a:r>
              <a:rPr lang="en-US" sz="2400" dirty="0" err="1" smtClean="0">
                <a:solidFill>
                  <a:schemeClr val="accent1"/>
                </a:solidFill>
              </a:rPr>
              <a:t>λ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x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200" dirty="0" smtClean="0"/>
              <a:t>Quantum mechanics (Schrödinger equation)</a:t>
            </a:r>
          </a:p>
          <a:p>
            <a:pPr lvl="1"/>
            <a:r>
              <a:rPr lang="en-US" sz="1200" dirty="0" smtClean="0"/>
              <a:t>Quantum chemistry </a:t>
            </a:r>
          </a:p>
          <a:p>
            <a:pPr lvl="1"/>
            <a:r>
              <a:rPr lang="en-US" sz="1200" dirty="0" smtClean="0"/>
              <a:t>Principal component analysis (in data mining)</a:t>
            </a:r>
          </a:p>
          <a:p>
            <a:pPr lvl="1"/>
            <a:r>
              <a:rPr lang="en-US" sz="1200" dirty="0" smtClean="0"/>
              <a:t>Vibration analysis (of mechanical structures)</a:t>
            </a:r>
          </a:p>
          <a:p>
            <a:pPr lvl="1"/>
            <a:r>
              <a:rPr lang="en-US" sz="1200" dirty="0" smtClean="0"/>
              <a:t>Image processing, compression, face recognition</a:t>
            </a:r>
          </a:p>
          <a:p>
            <a:pPr lvl="1"/>
            <a:r>
              <a:rPr lang="en-US" sz="1200" dirty="0" err="1" smtClean="0"/>
              <a:t>Eigenvalues</a:t>
            </a:r>
            <a:r>
              <a:rPr lang="en-US" sz="1200" dirty="0" smtClean="0"/>
              <a:t> of graph, e.g., in Google’s page rank</a:t>
            </a:r>
            <a:br>
              <a:rPr lang="en-US" sz="1200" dirty="0" smtClean="0"/>
            </a:br>
            <a:r>
              <a:rPr lang="en-US" sz="1200" dirty="0" smtClean="0"/>
              <a:t> .  .  .</a:t>
            </a:r>
          </a:p>
          <a:p>
            <a:pPr lvl="1">
              <a:buNone/>
            </a:pPr>
            <a:endParaRPr lang="en-US" sz="4400" dirty="0" smtClean="0"/>
          </a:p>
          <a:p>
            <a:r>
              <a:rPr lang="en-US" sz="2400" dirty="0" smtClean="0"/>
              <a:t>Need to solve it </a:t>
            </a:r>
            <a:r>
              <a:rPr lang="en-US" sz="2400" dirty="0" smtClean="0">
                <a:solidFill>
                  <a:schemeClr val="accent1"/>
                </a:solidFill>
              </a:rPr>
              <a:t>fast </a:t>
            </a:r>
            <a:r>
              <a:rPr lang="en-US" sz="1800" dirty="0" smtClean="0">
                <a:solidFill>
                  <a:schemeClr val="accent1"/>
                </a:solidFill>
              </a:rPr>
              <a:t/>
            </a:r>
            <a:br>
              <a:rPr lang="en-US" sz="1800" dirty="0" smtClean="0">
                <a:solidFill>
                  <a:schemeClr val="accent1"/>
                </a:solidFill>
              </a:rPr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Current MAGMA results: </a:t>
            </a:r>
            <a:br>
              <a:rPr lang="en-US" sz="1800" dirty="0" smtClean="0"/>
            </a:br>
            <a:r>
              <a:rPr lang="en-US" sz="1800" dirty="0" smtClean="0"/>
              <a:t>     MAGMA with 1 GPU can be </a:t>
            </a:r>
            <a:r>
              <a:rPr lang="en-US" sz="1800" dirty="0" smtClean="0">
                <a:solidFill>
                  <a:schemeClr val="accent1"/>
                </a:solidFill>
              </a:rPr>
              <a:t>12x faster </a:t>
            </a:r>
            <a:r>
              <a:rPr lang="en-US" sz="1800" dirty="0" err="1" smtClean="0"/>
              <a:t>vs</a:t>
            </a:r>
            <a:r>
              <a:rPr lang="en-US" sz="1800" dirty="0" smtClean="0"/>
              <a:t> vendor libraries on state-of-art multicore systems</a:t>
            </a:r>
            <a:endParaRPr lang="en-US" sz="1800" dirty="0" smtClean="0">
              <a:solidFill>
                <a:schemeClr val="accent1"/>
              </a:solidFill>
            </a:endParaRPr>
          </a:p>
        </p:txBody>
      </p:sp>
      <p:pic>
        <p:nvPicPr>
          <p:cNvPr id="4" name="Picture 3" descr="500px-Eigenvalue_equation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485" y="730316"/>
            <a:ext cx="2011680" cy="16093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newark_modes3_7_8_30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012" y="2414718"/>
            <a:ext cx="1600200" cy="15575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tacoma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526" y="2423614"/>
            <a:ext cx="2047875" cy="15563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24143" y="5361031"/>
            <a:ext cx="9372600" cy="911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T. Dong, J.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Dongarra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S. Tomov, I. Yamazaki, T.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Schulthess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and R.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Solca</a:t>
            </a:r>
            <a:r>
              <a:rPr lang="en-US" sz="1200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Symmetric dense matrix-vector multiplication on multiple </a:t>
            </a:r>
            <a:r>
              <a:rPr lang="en-US" sz="1200" i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GPUs</a:t>
            </a: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 </a:t>
            </a:r>
            <a:b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</a:b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and its application to symmetric dense and sparse </a:t>
            </a:r>
            <a:r>
              <a:rPr lang="en-US" sz="1200" i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eigenvalue</a:t>
            </a: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 problems</a:t>
            </a:r>
            <a:r>
              <a:rPr lang="en-US" sz="1200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ICL Technical report, 03/2012.</a:t>
            </a:r>
          </a:p>
          <a:p>
            <a:pPr marL="342900" indent="-342900">
              <a:spcBef>
                <a:spcPct val="200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J.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Dongarra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A.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Haidar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T.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Schulthess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R.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Solca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and S. Tomov</a:t>
            </a:r>
            <a:r>
              <a:rPr lang="en-US" sz="1200" b="1" dirty="0" smtClean="0">
                <a:solidFill>
                  <a:srgbClr val="000000"/>
                </a:solidFill>
                <a:cs typeface="Times New Roman" pitchFamily="18" charset="0"/>
              </a:rPr>
              <a:t>, </a:t>
            </a: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A novel hybrid CPU- GPU generalized </a:t>
            </a:r>
            <a:r>
              <a:rPr lang="en-US" sz="1200" i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eigensolver</a:t>
            </a: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 for electronic structure </a:t>
            </a:r>
            <a:b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</a:b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calculations based on fine grained memory aware tasks</a:t>
            </a:r>
            <a:r>
              <a:rPr lang="en-US" sz="1200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ICL Technical report, 03/2012.</a:t>
            </a:r>
          </a:p>
          <a:p>
            <a:pPr marL="342900" lvl="0" indent="-342900">
              <a:spcBef>
                <a:spcPct val="20000"/>
              </a:spcBef>
            </a:pPr>
            <a:endParaRPr lang="en-US" sz="1700" dirty="0" smtClean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" y="12502"/>
            <a:ext cx="9032796" cy="496290"/>
          </a:xfrm>
        </p:spPr>
        <p:txBody>
          <a:bodyPr>
            <a:noAutofit/>
          </a:bodyPr>
          <a:lstStyle/>
          <a:p>
            <a:r>
              <a:rPr lang="en-US" sz="3600" dirty="0" smtClean="0"/>
              <a:t>Toward fast </a:t>
            </a:r>
            <a:r>
              <a:rPr lang="en-US" sz="3600" dirty="0" err="1" smtClean="0"/>
              <a:t>Eigensolver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0" y="4389120"/>
            <a:ext cx="88550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6600"/>
              </a:buClr>
              <a:buFont typeface="Wingdings" charset="2"/>
              <a:buChar char=""/>
            </a:pPr>
            <a:r>
              <a:rPr lang="en-US" sz="2000" b="1" dirty="0" smtClean="0">
                <a:solidFill>
                  <a:srgbClr val="FF6600"/>
                </a:solidFill>
                <a:latin typeface="Apple Casual"/>
                <a:cs typeface="Apple Casual"/>
              </a:rPr>
              <a:t>Characteristics</a:t>
            </a:r>
          </a:p>
          <a:p>
            <a:pPr marL="800100" lvl="1" indent="-342900">
              <a:buClr>
                <a:srgbClr val="FF6600"/>
              </a:buClr>
              <a:buFont typeface="Arial"/>
              <a:buChar char="•"/>
            </a:pPr>
            <a:r>
              <a:rPr lang="en-US" dirty="0" smtClean="0">
                <a:latin typeface="Apple Casual"/>
                <a:cs typeface="Apple Casual"/>
              </a:rPr>
              <a:t>Too many Blas-2 op,</a:t>
            </a:r>
          </a:p>
          <a:p>
            <a:pPr marL="800100" lvl="1" indent="-342900">
              <a:buClr>
                <a:srgbClr val="FF6600"/>
              </a:buClr>
              <a:buFont typeface="Arial"/>
              <a:buChar char="•"/>
            </a:pPr>
            <a:r>
              <a:rPr lang="en-US" dirty="0" smtClean="0">
                <a:latin typeface="Apple Casual"/>
                <a:cs typeface="Apple Casual"/>
              </a:rPr>
              <a:t>Relies on panel factorization,</a:t>
            </a:r>
          </a:p>
          <a:p>
            <a:pPr marL="800100" lvl="1" indent="-342900">
              <a:buClr>
                <a:srgbClr val="FF6600"/>
              </a:buClr>
              <a:buFont typeface="Arial"/>
              <a:buChar char="•"/>
            </a:pP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  <a:sym typeface="Wingdings"/>
              </a:rPr>
              <a:t>B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rPr>
              <a:t>ulk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rPr>
              <a:t> sync phases,</a:t>
            </a:r>
            <a:endParaRPr lang="en-US" b="1" dirty="0" smtClean="0">
              <a:solidFill>
                <a:srgbClr val="FF0000"/>
              </a:solidFill>
              <a:latin typeface="Apple Casual"/>
              <a:cs typeface="Apple Casual"/>
            </a:endParaRPr>
          </a:p>
          <a:p>
            <a:pPr marL="800100" lvl="1" indent="-342900">
              <a:buClr>
                <a:srgbClr val="FF6600"/>
              </a:buClr>
              <a:buFont typeface="Arial"/>
              <a:buChar char="•"/>
            </a:pPr>
            <a:r>
              <a:rPr lang="en-US" b="1" dirty="0" err="1" smtClean="0">
                <a:solidFill>
                  <a:srgbClr val="FF0000"/>
                </a:solidFill>
                <a:latin typeface="Apple Casual"/>
                <a:cs typeface="Apple Casual"/>
                <a:sym typeface="Wingdings"/>
              </a:rPr>
              <a:t>M</a:t>
            </a:r>
            <a:r>
              <a:rPr lang="en-US" b="1" dirty="0" err="1" smtClean="0">
                <a:solidFill>
                  <a:srgbClr val="FF0000"/>
                </a:solidFill>
                <a:latin typeface="Apple Casual"/>
                <a:cs typeface="Apple Casual"/>
              </a:rPr>
              <a:t>emory</a:t>
            </a:r>
            <a:r>
              <a:rPr lang="en-US" b="1" dirty="0" smtClean="0">
                <a:solidFill>
                  <a:srgbClr val="FF0000"/>
                </a:solidFill>
                <a:latin typeface="Apple Casual"/>
                <a:cs typeface="Apple Casual"/>
              </a:rPr>
              <a:t> bound algorithm.</a:t>
            </a:r>
          </a:p>
          <a:p>
            <a:pPr marL="342900" indent="-342900">
              <a:buClr>
                <a:srgbClr val="FF6600"/>
              </a:buClr>
              <a:buFont typeface="Wingdings" charset="2"/>
              <a:buChar char=""/>
            </a:pPr>
            <a:endParaRPr lang="en-US" sz="2800" b="1" dirty="0" smtClean="0">
              <a:solidFill>
                <a:srgbClr val="FF6600"/>
              </a:solidFill>
              <a:latin typeface="Apple Casual"/>
              <a:cs typeface="Apple Casual"/>
            </a:endParaRPr>
          </a:p>
        </p:txBody>
      </p:sp>
      <p:pic>
        <p:nvPicPr>
          <p:cNvPr id="8" name="Picture 7" descr="dsytrd_cmp_keeneland_12t_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09729" y="548640"/>
            <a:ext cx="6214971" cy="38404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66508" y="1422751"/>
            <a:ext cx="274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  <a:latin typeface="Arial"/>
                <a:cs typeface="Arial"/>
              </a:rPr>
              <a:t>Keeneland system, using one node</a:t>
            </a:r>
          </a:p>
          <a:p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3 NVIDIA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GPUs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(M2090@ 1.1 GHz, 5.4 GB)</a:t>
            </a:r>
          </a:p>
          <a:p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2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x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6 Intel Cores (X5660 @ 2.8 GHz, 23 GB)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56356" y="607430"/>
            <a:ext cx="2743200" cy="731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flops formula: </a:t>
            </a:r>
            <a:r>
              <a:rPr lang="en-US" b="1" dirty="0" smtClean="0"/>
              <a:t>n</a:t>
            </a:r>
            <a:r>
              <a:rPr lang="en-US" b="1" baseline="30000" dirty="0" smtClean="0"/>
              <a:t>3</a:t>
            </a:r>
            <a:r>
              <a:rPr lang="en-US" b="1" dirty="0" smtClean="0"/>
              <a:t>/3*time</a:t>
            </a:r>
          </a:p>
          <a:p>
            <a:r>
              <a:rPr lang="en-US" sz="2000" b="1" dirty="0" smtClean="0"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</a:rPr>
              <a:t>Higher is faster</a:t>
            </a:r>
            <a:endParaRPr lang="en-US" sz="2000" b="1" dirty="0"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6164526"/>
            <a:ext cx="6246070" cy="693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          A.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Haidar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S. Tomov, J.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Dongarra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T.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Schulthess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and R.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Solca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  </a:t>
            </a: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A novel hybrid </a:t>
            </a:r>
            <a:b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</a:b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CPU-GPU generalized </a:t>
            </a:r>
            <a:r>
              <a:rPr lang="en-US" sz="1200" i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eigensolver</a:t>
            </a: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 for electronic structure calculations based on </a:t>
            </a:r>
            <a:b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</a:b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fine grained memory aware tasks</a:t>
            </a:r>
            <a:r>
              <a:rPr lang="en-US" sz="1200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ICL Technical report, 03/2012.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" y="12502"/>
            <a:ext cx="9032796" cy="496290"/>
          </a:xfrm>
        </p:spPr>
        <p:txBody>
          <a:bodyPr>
            <a:noAutofit/>
          </a:bodyPr>
          <a:lstStyle/>
          <a:p>
            <a:r>
              <a:rPr lang="en-US" sz="3600" dirty="0" smtClean="0"/>
              <a:t>Toward fast </a:t>
            </a:r>
            <a:r>
              <a:rPr lang="en-US" sz="3600" dirty="0" err="1" smtClean="0"/>
              <a:t>Eigensolver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0" y="4389120"/>
            <a:ext cx="88550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6600"/>
              </a:buClr>
              <a:buFont typeface="Wingdings" charset="2"/>
              <a:buChar char=""/>
            </a:pPr>
            <a:r>
              <a:rPr lang="en-US" sz="2000" b="1" dirty="0" smtClean="0">
                <a:solidFill>
                  <a:srgbClr val="FF6600"/>
                </a:solidFill>
                <a:latin typeface="Apple Casual"/>
                <a:cs typeface="Apple Casual"/>
              </a:rPr>
              <a:t>Characteristics</a:t>
            </a:r>
          </a:p>
          <a:p>
            <a:pPr marL="800100" lvl="1" indent="-342900">
              <a:buClr>
                <a:srgbClr val="FF6600"/>
              </a:buClr>
              <a:buFont typeface="Arial"/>
              <a:buChar char="•"/>
            </a:pPr>
            <a:r>
              <a:rPr lang="en-US" dirty="0" smtClean="0">
                <a:latin typeface="Apple Casual"/>
                <a:cs typeface="Apple Casual"/>
              </a:rPr>
              <a:t>Blas-2 GEMV moved to the GPU,</a:t>
            </a:r>
          </a:p>
          <a:p>
            <a:pPr marL="800100" lvl="1" indent="-342900">
              <a:buClr>
                <a:srgbClr val="FF6600"/>
              </a:buClr>
              <a:buFont typeface="Arial"/>
              <a:buChar char="•"/>
            </a:pPr>
            <a:r>
              <a:rPr lang="en-US" dirty="0" smtClean="0">
                <a:latin typeface="Apple Casual"/>
                <a:cs typeface="Apple Casual"/>
              </a:rPr>
              <a:t>Accelerate the algorithm by doing all BLAS-3 on GPU,</a:t>
            </a:r>
          </a:p>
          <a:p>
            <a:pPr marL="800100" lvl="1" indent="-342900">
              <a:buClr>
                <a:srgbClr val="FF6600"/>
              </a:buClr>
              <a:buFont typeface="Arial"/>
              <a:buChar char="•"/>
            </a:pP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  <a:sym typeface="Wingdings"/>
              </a:rPr>
              <a:t>B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rPr>
              <a:t>ulk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rPr>
              <a:t> sync phases,</a:t>
            </a:r>
            <a:endParaRPr lang="en-US" b="1" dirty="0" smtClean="0">
              <a:solidFill>
                <a:srgbClr val="FF0000"/>
              </a:solidFill>
              <a:latin typeface="Apple Casual"/>
              <a:cs typeface="Apple Casual"/>
            </a:endParaRPr>
          </a:p>
          <a:p>
            <a:pPr marL="800100" lvl="1" indent="-342900">
              <a:buClr>
                <a:srgbClr val="FF6600"/>
              </a:buClr>
              <a:buFont typeface="Arial"/>
              <a:buChar char="•"/>
            </a:pPr>
            <a:r>
              <a:rPr lang="en-US" b="1" dirty="0" err="1" smtClean="0">
                <a:solidFill>
                  <a:srgbClr val="FF0000"/>
                </a:solidFill>
                <a:latin typeface="Apple Casual"/>
                <a:cs typeface="Apple Casual"/>
                <a:sym typeface="Wingdings"/>
              </a:rPr>
              <a:t>M</a:t>
            </a:r>
            <a:r>
              <a:rPr lang="en-US" b="1" dirty="0" err="1" smtClean="0">
                <a:solidFill>
                  <a:srgbClr val="FF0000"/>
                </a:solidFill>
                <a:latin typeface="Apple Casual"/>
                <a:cs typeface="Apple Casual"/>
              </a:rPr>
              <a:t>emory</a:t>
            </a:r>
            <a:r>
              <a:rPr lang="en-US" b="1" dirty="0" smtClean="0">
                <a:solidFill>
                  <a:srgbClr val="FF0000"/>
                </a:solidFill>
                <a:latin typeface="Apple Casual"/>
                <a:cs typeface="Apple Casual"/>
              </a:rPr>
              <a:t> bound algorithm.</a:t>
            </a:r>
          </a:p>
          <a:p>
            <a:pPr marL="342900" indent="-342900">
              <a:buClr>
                <a:srgbClr val="FF6600"/>
              </a:buClr>
              <a:buFont typeface="Wingdings" charset="2"/>
              <a:buChar char=""/>
            </a:pPr>
            <a:endParaRPr lang="en-US" sz="2800" b="1" dirty="0" smtClean="0">
              <a:solidFill>
                <a:srgbClr val="FF6600"/>
              </a:solidFill>
              <a:latin typeface="Apple Casual"/>
              <a:cs typeface="Apple Casual"/>
            </a:endParaRPr>
          </a:p>
        </p:txBody>
      </p:sp>
      <p:pic>
        <p:nvPicPr>
          <p:cNvPr id="9" name="Picture 8" descr="dsytrd_cmp_keeneland_12t_2.pdf"/>
          <p:cNvPicPr>
            <a:picLocks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09728" y="548640"/>
            <a:ext cx="6217920" cy="38404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66508" y="1422751"/>
            <a:ext cx="274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  <a:latin typeface="Arial"/>
                <a:cs typeface="Arial"/>
              </a:rPr>
              <a:t>Keeneland system, using one node</a:t>
            </a:r>
          </a:p>
          <a:p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3 NVIDIA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GPUs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(M2090@ 1.1 GHz, 5.4 GB)</a:t>
            </a:r>
          </a:p>
          <a:p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2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x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6 Intel Cores (X5660 @ 2.8 GHz, 23 GB)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56356" y="607430"/>
            <a:ext cx="2743200" cy="731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flops formula: </a:t>
            </a:r>
            <a:r>
              <a:rPr lang="en-US" b="1" dirty="0" smtClean="0"/>
              <a:t>n</a:t>
            </a:r>
            <a:r>
              <a:rPr lang="en-US" b="1" baseline="30000" dirty="0" smtClean="0"/>
              <a:t>3</a:t>
            </a:r>
            <a:r>
              <a:rPr lang="en-US" b="1" dirty="0" smtClean="0"/>
              <a:t>/3*time</a:t>
            </a:r>
          </a:p>
          <a:p>
            <a:r>
              <a:rPr lang="en-US" sz="2000" b="1" dirty="0" smtClean="0"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</a:rPr>
              <a:t>Higher is faster</a:t>
            </a:r>
            <a:endParaRPr lang="en-US" sz="2000" b="1" dirty="0"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6164526"/>
            <a:ext cx="6246070" cy="693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          A.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Haidar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S. Tomov, J.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Dongarra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T.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Schulthess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and R.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Solca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  </a:t>
            </a: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A novel hybrid </a:t>
            </a:r>
            <a:b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</a:b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CPU-GPU generalized </a:t>
            </a:r>
            <a:r>
              <a:rPr lang="en-US" sz="1200" i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eigensolver</a:t>
            </a: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 for electronic structure calculations based on </a:t>
            </a:r>
            <a:b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</a:b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fine grained memory aware tasks</a:t>
            </a:r>
            <a:r>
              <a:rPr lang="en-US" sz="1200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ICL Technical report, 03/2012.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" y="12502"/>
            <a:ext cx="9032796" cy="496290"/>
          </a:xfrm>
        </p:spPr>
        <p:txBody>
          <a:bodyPr>
            <a:noAutofit/>
          </a:bodyPr>
          <a:lstStyle/>
          <a:p>
            <a:r>
              <a:rPr lang="en-US" sz="3600" dirty="0" smtClean="0"/>
              <a:t>Toward fast </a:t>
            </a:r>
            <a:r>
              <a:rPr lang="en-US" sz="3600" dirty="0" err="1" smtClean="0"/>
              <a:t>Eigensolver</a:t>
            </a:r>
            <a:endParaRPr lang="en-US" sz="3600" dirty="0"/>
          </a:p>
        </p:txBody>
      </p:sp>
      <p:pic>
        <p:nvPicPr>
          <p:cNvPr id="8" name="Picture 7" descr="dsytrd_cmp_keeneland_12t_3.pdf"/>
          <p:cNvPicPr>
            <a:picLocks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09728" y="548640"/>
            <a:ext cx="6217920" cy="3840480"/>
          </a:xfrm>
          <a:prstGeom prst="rect">
            <a:avLst/>
          </a:prstGeom>
        </p:spPr>
      </p:pic>
      <p:grpSp>
        <p:nvGrpSpPr>
          <p:cNvPr id="3" name="Group 22"/>
          <p:cNvGrpSpPr/>
          <p:nvPr/>
        </p:nvGrpSpPr>
        <p:grpSpPr>
          <a:xfrm>
            <a:off x="6132284" y="4055518"/>
            <a:ext cx="3014308" cy="1145883"/>
            <a:chOff x="5456398" y="4944021"/>
            <a:chExt cx="3508002" cy="1165323"/>
          </a:xfrm>
        </p:grpSpPr>
        <p:pic>
          <p:nvPicPr>
            <p:cNvPr id="14" name="Picture 13" descr="tridiag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7155322" y="4944021"/>
              <a:ext cx="1809078" cy="1162391"/>
            </a:xfrm>
            <a:prstGeom prst="rect">
              <a:avLst/>
            </a:prstGeom>
          </p:spPr>
        </p:pic>
        <p:pic>
          <p:nvPicPr>
            <p:cNvPr id="15" name="Picture 14" descr="matrix_full.eps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5456398" y="4946953"/>
              <a:ext cx="1809079" cy="1162391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>
              <a:off x="6950324" y="5398456"/>
              <a:ext cx="532082" cy="1552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91215" y="5090485"/>
              <a:ext cx="758864" cy="90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Book Antiqua"/>
                  <a:cs typeface="Book Antiqua"/>
                </a:rPr>
                <a:t>first</a:t>
              </a:r>
            </a:p>
            <a:p>
              <a:endParaRPr lang="en-US" sz="1200" b="1" dirty="0" smtClean="0">
                <a:latin typeface="Book Antiqua"/>
                <a:cs typeface="Book Antiqua"/>
              </a:endParaRPr>
            </a:p>
            <a:p>
              <a:r>
                <a:rPr lang="en-US" sz="1200" b="1" dirty="0" smtClean="0">
                  <a:latin typeface="Book Antiqua"/>
                  <a:cs typeface="Book Antiqua"/>
                </a:rPr>
                <a:t>stage</a:t>
              </a:r>
            </a:p>
            <a:p>
              <a:endParaRPr lang="en-US" sz="1600" dirty="0">
                <a:solidFill>
                  <a:srgbClr val="FF6600"/>
                </a:solidFill>
                <a:latin typeface="Book Antiqua"/>
                <a:cs typeface="Book Antiqua"/>
              </a:endParaRPr>
            </a:p>
          </p:txBody>
        </p:sp>
      </p:grpSp>
      <p:grpSp>
        <p:nvGrpSpPr>
          <p:cNvPr id="4" name="Group 37"/>
          <p:cNvGrpSpPr/>
          <p:nvPr/>
        </p:nvGrpSpPr>
        <p:grpSpPr>
          <a:xfrm>
            <a:off x="6162742" y="5146561"/>
            <a:ext cx="3017520" cy="1143000"/>
            <a:chOff x="2377440" y="5029200"/>
            <a:chExt cx="3017520" cy="1143000"/>
          </a:xfrm>
        </p:grpSpPr>
        <p:pic>
          <p:nvPicPr>
            <p:cNvPr id="32" name="Picture 31" descr="tridiag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2377440" y="5029200"/>
              <a:ext cx="1554480" cy="1143000"/>
            </a:xfrm>
            <a:prstGeom prst="rect">
              <a:avLst/>
            </a:prstGeom>
          </p:spPr>
        </p:pic>
        <p:pic>
          <p:nvPicPr>
            <p:cNvPr id="35" name="Picture 34" descr="matrix_tridiag.eps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3840480" y="5029200"/>
              <a:ext cx="1554480" cy="11430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604381" y="5207511"/>
              <a:ext cx="71222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Book Antiqua"/>
                  <a:cs typeface="Book Antiqua"/>
                </a:rPr>
                <a:t>second</a:t>
              </a:r>
            </a:p>
            <a:p>
              <a:endParaRPr lang="en-US" sz="1200" b="1" dirty="0" smtClean="0">
                <a:latin typeface="Book Antiqua"/>
                <a:cs typeface="Book Antiqua"/>
              </a:endParaRPr>
            </a:p>
            <a:p>
              <a:r>
                <a:rPr lang="en-US" sz="1200" b="1" dirty="0" smtClean="0">
                  <a:latin typeface="Book Antiqua"/>
                  <a:cs typeface="Book Antiqua"/>
                </a:rPr>
                <a:t>stage</a:t>
              </a:r>
            </a:p>
            <a:p>
              <a:endParaRPr lang="en-US" sz="1600" dirty="0">
                <a:solidFill>
                  <a:srgbClr val="FF6600"/>
                </a:solidFill>
                <a:latin typeface="Book Antiqua"/>
                <a:cs typeface="Book Antiqua"/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3655171" y="5510344"/>
              <a:ext cx="457200" cy="1527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Content Placeholder 2"/>
          <p:cNvSpPr txBox="1">
            <a:spLocks/>
          </p:cNvSpPr>
          <p:nvPr/>
        </p:nvSpPr>
        <p:spPr>
          <a:xfrm>
            <a:off x="0" y="6164526"/>
            <a:ext cx="6246070" cy="693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          A.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Haidar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S. Tomov, J.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Dongarra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T.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Schulthess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and R. </a:t>
            </a:r>
            <a:r>
              <a:rPr lang="en-US" sz="1200" b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Solca</a:t>
            </a:r>
            <a:r>
              <a:rPr lang="en-US" sz="1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  </a:t>
            </a: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A novel hybrid </a:t>
            </a:r>
            <a:b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</a:b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CPU-GPU generalized </a:t>
            </a:r>
            <a:r>
              <a:rPr lang="en-US" sz="1200" i="1" dirty="0" err="1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eigensolver</a:t>
            </a: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 for electronic structure calculations based on </a:t>
            </a:r>
            <a:b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</a:br>
            <a:r>
              <a:rPr lang="en-US" sz="1200" i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fine grained memory aware tasks</a:t>
            </a:r>
            <a:r>
              <a:rPr lang="en-US" sz="1200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ICL Technical report, 03/2012.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4389120"/>
            <a:ext cx="637868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6600"/>
              </a:buClr>
              <a:buFont typeface="Wingdings" charset="2"/>
              <a:buChar char=""/>
            </a:pPr>
            <a:r>
              <a:rPr lang="en-US" sz="2000" b="1" dirty="0" smtClean="0">
                <a:solidFill>
                  <a:srgbClr val="FF6600"/>
                </a:solidFill>
                <a:latin typeface="Apple Casual"/>
                <a:cs typeface="Apple Casual"/>
              </a:rPr>
              <a:t>Characteristics</a:t>
            </a:r>
          </a:p>
          <a:p>
            <a:pPr marL="342900" lvl="1" indent="-342900" algn="just">
              <a:buClr>
                <a:srgbClr val="FF6600"/>
              </a:buClr>
              <a:buFont typeface="Arial"/>
              <a:buChar char="•"/>
            </a:pPr>
            <a:r>
              <a:rPr lang="en-US" b="1" dirty="0" smtClean="0">
                <a:latin typeface="Apple Casual"/>
                <a:cs typeface="Apple Casual"/>
              </a:rPr>
              <a:t>Stage 1: </a:t>
            </a:r>
            <a:r>
              <a:rPr lang="en-US" dirty="0" smtClean="0">
                <a:latin typeface="Apple Casual"/>
                <a:cs typeface="Apple Casual"/>
              </a:rPr>
              <a:t>BLAS-3, </a:t>
            </a:r>
            <a:r>
              <a:rPr lang="en-US" dirty="0" smtClean="0">
                <a:solidFill>
                  <a:srgbClr val="000000"/>
                </a:solidFill>
                <a:latin typeface="Apple Casual"/>
                <a:cs typeface="Apple Casual"/>
              </a:rPr>
              <a:t>increasing computational intensity,</a:t>
            </a:r>
            <a:endParaRPr lang="en-US" dirty="0" smtClean="0">
              <a:latin typeface="Apple Casual"/>
              <a:cs typeface="Apple Casual"/>
            </a:endParaRPr>
          </a:p>
          <a:p>
            <a:pPr marL="342900" lvl="1" indent="-342900">
              <a:buClr>
                <a:srgbClr val="FF6600"/>
              </a:buClr>
              <a:buFont typeface="Arial"/>
              <a:buChar char="•"/>
            </a:pPr>
            <a:r>
              <a:rPr lang="en-US" b="1" dirty="0" smtClean="0">
                <a:latin typeface="Apple Casual"/>
                <a:cs typeface="Apple Casual"/>
              </a:rPr>
              <a:t>Stage 2: </a:t>
            </a:r>
            <a:r>
              <a:rPr lang="en-US" dirty="0" smtClean="0">
                <a:latin typeface="Apple Casual"/>
                <a:cs typeface="Apple Casual"/>
              </a:rPr>
              <a:t>BLAS-1.5, new cache friendly kernel,</a:t>
            </a:r>
          </a:p>
          <a:p>
            <a:pPr marL="342900" lvl="1" indent="-342900">
              <a:buClr>
                <a:srgbClr val="FF6600"/>
              </a:buClr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  <a:latin typeface="Apple Casual"/>
                <a:cs typeface="Apple Casual"/>
              </a:rPr>
              <a:t>4X/12X faster </a:t>
            </a:r>
            <a:r>
              <a:rPr lang="en-US" dirty="0" smtClean="0">
                <a:solidFill>
                  <a:srgbClr val="000000"/>
                </a:solidFill>
                <a:latin typeface="Apple Casual"/>
                <a:cs typeface="Apple Casual"/>
              </a:rPr>
              <a:t>than standard approach,</a:t>
            </a:r>
          </a:p>
          <a:p>
            <a:pPr marL="342900" lvl="1" indent="-342900">
              <a:buClr>
                <a:srgbClr val="FF6600"/>
              </a:buClr>
              <a:buFont typeface="Arial"/>
              <a:buChar char="•"/>
            </a:pPr>
            <a:r>
              <a:rPr lang="en-US" dirty="0" err="1" smtClean="0">
                <a:solidFill>
                  <a:srgbClr val="000000"/>
                </a:solidFill>
                <a:latin typeface="Apple Casual"/>
                <a:cs typeface="Apple Casual"/>
              </a:rPr>
              <a:t>Bottelneck</a:t>
            </a:r>
            <a:r>
              <a:rPr lang="en-US" dirty="0" smtClean="0">
                <a:solidFill>
                  <a:srgbClr val="000000"/>
                </a:solidFill>
                <a:latin typeface="Apple Casual"/>
                <a:cs typeface="Apple Casual"/>
              </a:rPr>
              <a:t>: if all Eigenvectors are required, it has 1 back transformation extra cost.</a:t>
            </a:r>
          </a:p>
          <a:p>
            <a:pPr marL="342900" lvl="1" indent="-342900">
              <a:buClr>
                <a:srgbClr val="FF6600"/>
              </a:buClr>
              <a:buFont typeface="Arial"/>
              <a:buChar char="•"/>
            </a:pPr>
            <a:endParaRPr lang="en-US" dirty="0" smtClean="0">
              <a:latin typeface="Apple Casual"/>
              <a:cs typeface="Apple Casual"/>
            </a:endParaRPr>
          </a:p>
          <a:p>
            <a:pPr marL="342900" indent="-342900">
              <a:buClr>
                <a:srgbClr val="FF6600"/>
              </a:buClr>
              <a:buFont typeface="Wingdings" charset="2"/>
              <a:buChar char=""/>
            </a:pPr>
            <a:endParaRPr lang="en-US" sz="2800" b="1" dirty="0" smtClean="0">
              <a:solidFill>
                <a:srgbClr val="FF6600"/>
              </a:solidFill>
              <a:latin typeface="Apple Casual"/>
              <a:cs typeface="Apple Casu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66508" y="1422751"/>
            <a:ext cx="274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  <a:latin typeface="Arial"/>
                <a:cs typeface="Arial"/>
              </a:rPr>
              <a:t>Keeneland system, using one node</a:t>
            </a:r>
          </a:p>
          <a:p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3 NVIDIA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GPUs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(M2090@ 1.1 GHz, 5.4 GB)</a:t>
            </a:r>
          </a:p>
          <a:p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2 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x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 6 Intel Cores (X5660 @ 2.8 GHz, 23 GB)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56356" y="607430"/>
            <a:ext cx="2743200" cy="731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flops formula: </a:t>
            </a:r>
            <a:r>
              <a:rPr lang="en-US" b="1" dirty="0" smtClean="0"/>
              <a:t>n</a:t>
            </a:r>
            <a:r>
              <a:rPr lang="en-US" b="1" baseline="30000" dirty="0" smtClean="0"/>
              <a:t>3</a:t>
            </a:r>
            <a:r>
              <a:rPr lang="en-US" b="1" dirty="0" smtClean="0"/>
              <a:t>/3*time</a:t>
            </a:r>
          </a:p>
          <a:p>
            <a:r>
              <a:rPr lang="en-US" sz="2000" b="1" dirty="0" smtClean="0"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</a:rPr>
              <a:t>Higher is faster</a:t>
            </a:r>
            <a:endParaRPr lang="en-US" sz="2000" b="1" dirty="0"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MAGMA MIC Performance (</a:t>
            </a:r>
            <a:r>
              <a:rPr lang="en-US" dirty="0" err="1" smtClean="0"/>
              <a:t>Hessenberg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17589" y="4184674"/>
            <a:ext cx="2270879" cy="2216934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solidFill>
              <a:schemeClr val="tx1"/>
            </a:solidFill>
          </a:ln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latin typeface="Arial"/>
                <a:cs typeface="Arial"/>
              </a:rPr>
              <a:t>Host</a:t>
            </a:r>
            <a:r>
              <a:rPr lang="en-US" sz="1100" dirty="0" smtClean="0">
                <a:latin typeface="Arial"/>
                <a:cs typeface="Arial"/>
              </a:rPr>
              <a:t/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Sandy Bridge (2 </a:t>
            </a:r>
            <a:r>
              <a:rPr lang="en-US" sz="1100" dirty="0" err="1" smtClean="0">
                <a:latin typeface="Arial"/>
                <a:cs typeface="Arial"/>
              </a:rPr>
              <a:t>x</a:t>
            </a:r>
            <a:r>
              <a:rPr lang="en-US" sz="1100" dirty="0" smtClean="0">
                <a:latin typeface="Arial"/>
                <a:cs typeface="Arial"/>
              </a:rPr>
              <a:t> 8 @2.6 GHz)</a:t>
            </a:r>
            <a:br>
              <a:rPr lang="en-US" sz="1100" dirty="0" smtClean="0">
                <a:latin typeface="Arial"/>
                <a:cs typeface="Arial"/>
              </a:rPr>
            </a:br>
            <a:r>
              <a:rPr lang="en-US" sz="1100" dirty="0" smtClean="0">
                <a:latin typeface="Arial"/>
                <a:cs typeface="Arial"/>
              </a:rPr>
              <a:t>   DP Peak  332 </a:t>
            </a:r>
            <a:r>
              <a:rPr lang="en-US" sz="1100" dirty="0" err="1" smtClean="0">
                <a:latin typeface="Arial"/>
                <a:cs typeface="Arial"/>
              </a:rPr>
              <a:t>GFlop/s</a:t>
            </a:r>
            <a:endParaRPr lang="en-US" sz="1100" dirty="0" smtClean="0">
              <a:latin typeface="Arial"/>
              <a:cs typeface="Arial"/>
            </a:endParaRPr>
          </a:p>
          <a:p>
            <a:endParaRPr lang="en-US" sz="1100" dirty="0" smtClean="0">
              <a:latin typeface="Arial"/>
              <a:cs typeface="Arial"/>
            </a:endParaRPr>
          </a:p>
          <a:p>
            <a:r>
              <a:rPr lang="en-US" sz="1200" b="1" dirty="0" smtClean="0">
                <a:latin typeface="Arial"/>
                <a:cs typeface="Arial"/>
              </a:rPr>
              <a:t>Coprocessor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Intel Xeon Phi ( 60 @ 1.09 GHz)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   DP Peak 1046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System DP Peak 1378 </a:t>
            </a:r>
            <a:r>
              <a:rPr lang="en-US" dirty="0" err="1" smtClean="0">
                <a:latin typeface="Arial"/>
                <a:cs typeface="Arial"/>
              </a:rPr>
              <a:t>GFlop/s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MPSS 2.1.4346-16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compiler_xe_2013.1.117</a:t>
            </a:r>
            <a:endParaRPr lang="en-US" sz="1100" dirty="0">
              <a:latin typeface="Arial"/>
              <a:cs typeface="Arial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302846" y="1309077"/>
          <a:ext cx="6828692" cy="502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 Software </a:t>
            </a:r>
            <a:r>
              <a:rPr lang="en-US" dirty="0" smtClean="0"/>
              <a:t>Stack</a:t>
            </a:r>
            <a:endParaRPr lang="en-US" dirty="0"/>
          </a:p>
        </p:txBody>
      </p:sp>
      <p:cxnSp>
        <p:nvCxnSpPr>
          <p:cNvPr id="4" name="Straight Connector 3"/>
          <p:cNvCxnSpPr>
            <a:stCxn id="29" idx="0"/>
          </p:cNvCxnSpPr>
          <p:nvPr/>
        </p:nvCxnSpPr>
        <p:spPr bwMode="auto">
          <a:xfrm rot="16200000" flipH="1">
            <a:off x="2857500" y="3467100"/>
            <a:ext cx="3886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>
            <a:outerShdw blurRad="63500" dist="107763" dir="18900000" algn="ctr" rotWithShape="0">
              <a:srgbClr val="868686">
                <a:alpha val="74998"/>
              </a:srgbClr>
            </a:outerShdw>
          </a:effectLst>
        </p:spPr>
      </p:cxnSp>
      <p:sp>
        <p:nvSpPr>
          <p:cNvPr id="5" name="TextBox 4"/>
          <p:cNvSpPr txBox="1"/>
          <p:nvPr/>
        </p:nvSpPr>
        <p:spPr>
          <a:xfrm>
            <a:off x="1600200" y="2156936"/>
            <a:ext cx="6400800" cy="76944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</a:rPr>
              <a:t>MAGMA </a:t>
            </a:r>
            <a:r>
              <a:rPr lang="en-US" sz="1400" b="1" dirty="0" smtClean="0">
                <a:solidFill>
                  <a:schemeClr val="accent2"/>
                </a:solidFill>
              </a:rPr>
              <a:t>      </a:t>
            </a:r>
            <a:r>
              <a:rPr lang="en-US" sz="1600" b="1" dirty="0" smtClean="0">
                <a:solidFill>
                  <a:schemeClr val="accent2"/>
                </a:solidFill>
              </a:rPr>
              <a:t>Hybrid Tile (PLASMA) Algorithms</a:t>
            </a:r>
          </a:p>
          <a:p>
            <a:pPr algn="ctr"/>
            <a:endParaRPr lang="en-US" sz="1400" b="1" dirty="0" smtClean="0">
              <a:solidFill>
                <a:schemeClr val="accent2"/>
              </a:solidFill>
            </a:endParaRPr>
          </a:p>
          <a:p>
            <a:pPr algn="ctr"/>
            <a:endParaRPr lang="en-US" sz="1400" b="1" dirty="0" smtClean="0">
              <a:solidFill>
                <a:schemeClr val="accent2"/>
              </a:solidFill>
            </a:endParaRPr>
          </a:p>
        </p:txBody>
      </p:sp>
      <p:sp>
        <p:nvSpPr>
          <p:cNvPr id="6" name="AutoShape 22"/>
          <p:cNvSpPr>
            <a:spLocks/>
          </p:cNvSpPr>
          <p:nvPr/>
        </p:nvSpPr>
        <p:spPr bwMode="auto">
          <a:xfrm>
            <a:off x="1295400" y="2057400"/>
            <a:ext cx="152400" cy="1295400"/>
          </a:xfrm>
          <a:prstGeom prst="leftBrace">
            <a:avLst>
              <a:gd name="adj1" fmla="val 75000"/>
              <a:gd name="adj2" fmla="val 50000"/>
            </a:avLst>
          </a:prstGeom>
          <a:noFill/>
          <a:ln w="18360">
            <a:solidFill>
              <a:srgbClr val="4B1F6F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28"/>
          <p:cNvSpPr>
            <a:spLocks noChangeArrowheads="1"/>
          </p:cNvSpPr>
          <p:nvPr/>
        </p:nvSpPr>
        <p:spPr bwMode="auto">
          <a:xfrm>
            <a:off x="1115488" y="1648953"/>
            <a:ext cx="207425" cy="207295"/>
          </a:xfrm>
          <a:prstGeom prst="ellipse">
            <a:avLst/>
          </a:prstGeom>
          <a:solidFill>
            <a:srgbClr val="FFFFFF"/>
          </a:solidFill>
          <a:ln w="18360">
            <a:noFill/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9"/>
          <p:cNvSpPr>
            <a:spLocks noChangeArrowheads="1"/>
          </p:cNvSpPr>
          <p:nvPr/>
        </p:nvSpPr>
        <p:spPr bwMode="auto">
          <a:xfrm>
            <a:off x="1115488" y="3618252"/>
            <a:ext cx="207425" cy="207295"/>
          </a:xfrm>
          <a:prstGeom prst="ellipse">
            <a:avLst/>
          </a:prstGeom>
          <a:solidFill>
            <a:srgbClr val="FFFFFF"/>
          </a:solidFill>
          <a:ln w="18360">
            <a:noFill/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2"/>
          <p:cNvSpPr>
            <a:spLocks/>
          </p:cNvSpPr>
          <p:nvPr/>
        </p:nvSpPr>
        <p:spPr bwMode="auto">
          <a:xfrm>
            <a:off x="1295400" y="1524000"/>
            <a:ext cx="152400" cy="457200"/>
          </a:xfrm>
          <a:prstGeom prst="leftBrace">
            <a:avLst>
              <a:gd name="adj1" fmla="val 75000"/>
              <a:gd name="adj2" fmla="val 50000"/>
            </a:avLst>
          </a:prstGeom>
          <a:noFill/>
          <a:ln w="18360">
            <a:solidFill>
              <a:srgbClr val="4B1F6F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2"/>
          <p:cNvSpPr>
            <a:spLocks/>
          </p:cNvSpPr>
          <p:nvPr/>
        </p:nvSpPr>
        <p:spPr bwMode="auto">
          <a:xfrm>
            <a:off x="1295400" y="3429000"/>
            <a:ext cx="152400" cy="1981200"/>
          </a:xfrm>
          <a:prstGeom prst="leftBrace">
            <a:avLst>
              <a:gd name="adj1" fmla="val 75000"/>
              <a:gd name="adj2" fmla="val 50000"/>
            </a:avLst>
          </a:prstGeom>
          <a:noFill/>
          <a:ln w="18360">
            <a:solidFill>
              <a:srgbClr val="4B1F6F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267200"/>
            <a:ext cx="90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single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2514600"/>
            <a:ext cx="79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multi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1600200"/>
            <a:ext cx="75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distr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38400" y="1066800"/>
            <a:ext cx="959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HOST</a:t>
            </a:r>
            <a:endParaRPr lang="en-US" sz="20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60660" y="1066800"/>
            <a:ext cx="1202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558ED5"/>
                </a:solidFill>
              </a:rPr>
              <a:t>DEVICE</a:t>
            </a:r>
            <a:endParaRPr lang="en-US" sz="2000" b="1" i="1" dirty="0">
              <a:solidFill>
                <a:srgbClr val="558ED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8600" y="1066800"/>
            <a:ext cx="15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chemeClr val="accent2"/>
                </a:solidFill>
              </a:rPr>
              <a:t>H Y B R I D</a:t>
            </a:r>
            <a:endParaRPr 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0200" y="5029200"/>
            <a:ext cx="3048000" cy="323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5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charset="-122"/>
                <a:cs typeface="SimSun" charset="-122"/>
              </a:rPr>
              <a:t>BLAS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77000" y="4648200"/>
            <a:ext cx="1524000" cy="323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5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charset="-122"/>
                <a:cs typeface="SimSun" charset="-122"/>
              </a:rPr>
              <a:t>BLAS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76600" y="4267200"/>
            <a:ext cx="4724400" cy="30777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</a:rPr>
              <a:t>MAGMA BLAS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00200" y="4648200"/>
            <a:ext cx="1600200" cy="323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5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charset="-122"/>
                <a:cs typeface="SimSun" charset="-122"/>
              </a:rPr>
              <a:t>LAPACK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76800" y="5029200"/>
            <a:ext cx="3124200" cy="323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5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charset="-122"/>
                <a:cs typeface="SimSun" charset="-122"/>
              </a:rPr>
              <a:t>CUDA / </a:t>
            </a:r>
            <a:r>
              <a:rPr lang="en-US" sz="15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charset="-122"/>
                <a:cs typeface="SimSun" charset="-122"/>
              </a:rPr>
              <a:t>OpenCL</a:t>
            </a:r>
            <a:r>
              <a:rPr lang="en-US" sz="15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charset="-122"/>
                <a:cs typeface="SimSun" charset="-122"/>
              </a:rPr>
              <a:t> /</a:t>
            </a:r>
            <a:r>
              <a:rPr lang="en-US" sz="15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charset="-122"/>
                <a:cs typeface="SimSun" charset="-122"/>
              </a:rPr>
              <a:t> MIC</a:t>
            </a:r>
            <a:endParaRPr lang="en-US" sz="1500" b="1" dirty="0" smtClean="0">
              <a:solidFill>
                <a:schemeClr val="bg2"/>
              </a:solidFill>
              <a:effectLst>
                <a:outerShdw blurRad="38100" dist="38100" dir="2700000" algn="tl">
                  <a:srgbClr val="FFFFFF"/>
                </a:outerShdw>
              </a:effectLst>
              <a:ea typeface="SimSun" charset="-122"/>
              <a:cs typeface="SimSun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200" y="5638800"/>
            <a:ext cx="5407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Linux, Windows, Mac OS X</a:t>
            </a:r>
            <a:r>
              <a:rPr lang="en-US" dirty="0" smtClean="0"/>
              <a:t>   |   </a:t>
            </a:r>
            <a:r>
              <a:rPr lang="en-US" b="1" i="1" dirty="0" smtClean="0"/>
              <a:t>C/C++, Fortran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dirty="0" smtClean="0"/>
              <a:t>|  </a:t>
            </a:r>
            <a:r>
              <a:rPr lang="en-US" b="1" i="1" dirty="0" smtClean="0"/>
              <a:t>Matlab, Python</a:t>
            </a:r>
            <a:endParaRPr lang="en-US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3276600" y="3886200"/>
            <a:ext cx="4724400" cy="30777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</a:rPr>
              <a:t>MAGMA SPARSE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0" y="3505200"/>
            <a:ext cx="6400800" cy="30777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</a:rPr>
              <a:t>MAGMA</a:t>
            </a:r>
            <a:endParaRPr lang="en-US" sz="1400" b="1" dirty="0" smtClean="0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43400" y="2514600"/>
            <a:ext cx="2286000" cy="323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5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charset="-122"/>
                <a:cs typeface="SimSun" charset="-122"/>
              </a:rPr>
              <a:t>StarPU run-time system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76400" y="2514600"/>
            <a:ext cx="2514600" cy="323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 anchor="ctr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15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charset="-122"/>
                <a:cs typeface="SimSun" charset="-122"/>
              </a:rPr>
              <a:t>PLASMA / Quark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00200" y="2971800"/>
            <a:ext cx="6400800" cy="33855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</a:rPr>
              <a:t>MAGMA      </a:t>
            </a:r>
            <a:r>
              <a:rPr lang="en-US" sz="1600" b="1" dirty="0" smtClean="0">
                <a:solidFill>
                  <a:schemeClr val="accent2"/>
                </a:solidFill>
              </a:rPr>
              <a:t>Hybrid </a:t>
            </a:r>
            <a:r>
              <a:rPr lang="en-US" sz="1400" b="1" dirty="0" smtClean="0">
                <a:solidFill>
                  <a:schemeClr val="accent2"/>
                </a:solidFill>
              </a:rPr>
              <a:t>LAPACK and Tile Kernels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00200" y="1600200"/>
            <a:ext cx="6400800" cy="36933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Hybrid</a:t>
            </a:r>
            <a:r>
              <a:rPr lang="en-US" sz="1400" b="1" dirty="0" smtClean="0">
                <a:solidFill>
                  <a:schemeClr val="accent2"/>
                </a:solidFill>
              </a:rPr>
              <a:t> LAPACK/ScaLAPACK &amp; Tile Algorithms </a:t>
            </a:r>
            <a:r>
              <a:rPr lang="en-US" b="1" dirty="0" smtClean="0">
                <a:solidFill>
                  <a:schemeClr val="accent2"/>
                </a:solidFill>
              </a:rPr>
              <a:t>/</a:t>
            </a:r>
            <a:r>
              <a:rPr lang="en-US" sz="1400" b="1" dirty="0" smtClean="0">
                <a:solidFill>
                  <a:schemeClr val="accent2"/>
                </a:solidFill>
              </a:rPr>
              <a:t> StarPU /</a:t>
            </a:r>
            <a:r>
              <a:rPr lang="en-US" sz="1400" b="1" dirty="0" smtClean="0">
                <a:solidFill>
                  <a:schemeClr val="accent2"/>
                </a:solidFill>
              </a:rPr>
              <a:t> </a:t>
            </a:r>
            <a:r>
              <a:rPr lang="en-US" sz="1400" b="1" dirty="0" err="1" smtClean="0">
                <a:solidFill>
                  <a:schemeClr val="accent2"/>
                </a:solidFill>
              </a:rPr>
              <a:t>PaRSEC</a:t>
            </a:r>
            <a:endParaRPr lang="en-US" sz="1400" b="1" dirty="0" smtClean="0">
              <a:solidFill>
                <a:schemeClr val="accent2"/>
              </a:solidFill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524000" y="1524000"/>
            <a:ext cx="6553200" cy="3886200"/>
          </a:xfrm>
          <a:prstGeom prst="roundRect">
            <a:avLst>
              <a:gd name="adj" fmla="val 455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18900000" algn="ctr" rotWithShape="0">
              <a:srgbClr val="868686">
                <a:alpha val="74998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alstaff Festival MT" pitchFamily="2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Static to Dynamic Scheduling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1344823"/>
            <a:ext cx="8229600" cy="3891322"/>
          </a:xfrm>
        </p:spPr>
        <p:txBody>
          <a:bodyPr/>
          <a:lstStyle/>
          <a:p>
            <a:r>
              <a:rPr lang="en-US" dirty="0" smtClean="0"/>
              <a:t>Static may stall in situations where work is available</a:t>
            </a:r>
          </a:p>
          <a:p>
            <a:r>
              <a:rPr lang="en-US" dirty="0" smtClean="0"/>
              <a:t>Hand tuned optimizations</a:t>
            </a:r>
          </a:p>
          <a:p>
            <a:r>
              <a:rPr lang="en-US" dirty="0" smtClean="0"/>
              <a:t>Hardware heterogeneity</a:t>
            </a:r>
          </a:p>
          <a:p>
            <a:r>
              <a:rPr lang="en-US" dirty="0" smtClean="0"/>
              <a:t>Kernel heterogeneity</a:t>
            </a:r>
          </a:p>
          <a:p>
            <a:r>
              <a:rPr lang="en-US" dirty="0" smtClean="0"/>
              <a:t>Separation of concerns</a:t>
            </a:r>
          </a:p>
          <a:p>
            <a:r>
              <a:rPr lang="en-US" dirty="0" smtClean="0"/>
              <a:t>Dynamic Runtime System 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8100"/>
            <a:ext cx="7772400" cy="1104900"/>
          </a:xfrm>
        </p:spPr>
        <p:txBody>
          <a:bodyPr/>
          <a:lstStyle/>
          <a:p>
            <a:r>
              <a:rPr lang="en-US" sz="3600" dirty="0" smtClean="0">
                <a:latin typeface="Arial"/>
                <a:cs typeface="Arial"/>
              </a:rPr>
              <a:t>Current work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Dynamic Scheduling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0040" y="1828800"/>
            <a:ext cx="8503920" cy="35661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336"/>
              </a:spcBef>
              <a:spcAft>
                <a:spcPts val="336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Conceptually similar to out-of-order processor scheduling </a:t>
            </a:r>
            <a:b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because it has:</a:t>
            </a:r>
          </a:p>
          <a:p>
            <a:pPr marL="400050" marR="0" lvl="1" indent="-169863" algn="l" defTabSz="914400" rtl="0" eaLnBrk="1" fontAlgn="auto" latinLnBrk="0" hangingPunct="1">
              <a:lnSpc>
                <a:spcPct val="100000"/>
              </a:lnSpc>
              <a:spcBef>
                <a:spcPts val="336"/>
              </a:spcBef>
              <a:spcAft>
                <a:spcPts val="336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Dynamic runtime DAG scheduler</a:t>
            </a:r>
          </a:p>
          <a:p>
            <a:pPr marL="400050" marR="0" lvl="1" indent="-169863" algn="l" defTabSz="914400" rtl="0" eaLnBrk="1" fontAlgn="auto" latinLnBrk="0" hangingPunct="1">
              <a:lnSpc>
                <a:spcPct val="100000"/>
              </a:lnSpc>
              <a:spcBef>
                <a:spcPts val="336"/>
              </a:spcBef>
              <a:spcAft>
                <a:spcPts val="336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Out-of-order execution flow of fine-grained tasks</a:t>
            </a:r>
          </a:p>
          <a:p>
            <a:pPr marL="400050" marR="0" lvl="1" indent="-169863" algn="l" defTabSz="914400" rtl="0" eaLnBrk="1" fontAlgn="auto" latinLnBrk="0" hangingPunct="1">
              <a:lnSpc>
                <a:spcPct val="100000"/>
              </a:lnSpc>
              <a:spcBef>
                <a:spcPts val="336"/>
              </a:spcBef>
              <a:spcAft>
                <a:spcPts val="336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Task scheduling as soon as dependencies are satisfied</a:t>
            </a:r>
          </a:p>
          <a:p>
            <a:pPr marL="400050" marR="0" lvl="1" indent="-169863" algn="l" defTabSz="914400" rtl="0" eaLnBrk="1" fontAlgn="auto" latinLnBrk="0" hangingPunct="1">
              <a:lnSpc>
                <a:spcPct val="100000"/>
              </a:lnSpc>
              <a:spcBef>
                <a:spcPts val="336"/>
              </a:spcBef>
              <a:spcAft>
                <a:spcPts val="336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Producer-Consumer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336"/>
              </a:spcBef>
              <a:spcAft>
                <a:spcPts val="336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Flow Programming Model</a:t>
            </a:r>
          </a:p>
          <a:p>
            <a:pPr marL="400050" marR="0" lvl="1" indent="-169863" algn="l" defTabSz="914400" rtl="0" eaLnBrk="1" fontAlgn="auto" latinLnBrk="0" hangingPunct="1">
              <a:lnSpc>
                <a:spcPct val="100000"/>
              </a:lnSpc>
              <a:spcBef>
                <a:spcPts val="336"/>
              </a:spcBef>
              <a:spcAft>
                <a:spcPts val="336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DAG approach</a:t>
            </a:r>
          </a:p>
          <a:p>
            <a:pPr marL="400050" marR="0" lvl="1" indent="-169863" algn="l" defTabSz="914400" rtl="0" eaLnBrk="1" fontAlgn="auto" latinLnBrk="0" hangingPunct="1">
              <a:lnSpc>
                <a:spcPct val="100000"/>
              </a:lnSpc>
              <a:spcBef>
                <a:spcPts val="336"/>
              </a:spcBef>
              <a:spcAft>
                <a:spcPts val="336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Scheduling is data driven</a:t>
            </a:r>
          </a:p>
          <a:p>
            <a:pPr marL="400050" marR="0" lvl="1" indent="-169863" algn="l" defTabSz="914400" rtl="0" eaLnBrk="1" fontAlgn="auto" latinLnBrk="0" hangingPunct="1">
              <a:lnSpc>
                <a:spcPct val="100000"/>
              </a:lnSpc>
              <a:spcBef>
                <a:spcPts val="336"/>
              </a:spcBef>
              <a:spcAft>
                <a:spcPts val="336"/>
              </a:spcAft>
              <a:buClr>
                <a:schemeClr val="tx2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Inherently parallel</a:t>
            </a:r>
          </a:p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336"/>
              </a:spcBef>
              <a:spcAft>
                <a:spcPts val="336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" y="177114"/>
            <a:ext cx="8229600" cy="888705"/>
          </a:xfrm>
        </p:spPr>
        <p:txBody>
          <a:bodyPr/>
          <a:lstStyle/>
          <a:p>
            <a:r>
              <a:rPr lang="en-US" dirty="0" smtClean="0"/>
              <a:t>Matrices Over Runtime Systems at </a:t>
            </a:r>
            <a:r>
              <a:rPr lang="en-US" dirty="0" err="1" smtClean="0"/>
              <a:t>Exascale</a:t>
            </a:r>
            <a:r>
              <a:rPr lang="en-US" dirty="0" smtClean="0"/>
              <a:t> (MORSE)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1344823"/>
            <a:ext cx="8229600" cy="4307846"/>
          </a:xfrm>
        </p:spPr>
        <p:txBody>
          <a:bodyPr/>
          <a:lstStyle/>
          <a:p>
            <a:r>
              <a:rPr lang="en-US" dirty="0" smtClean="0"/>
              <a:t>Mission statement: "Design dense and sparse linear algebra methods that achieve the fastest possible time to an accurate solution on large-scale Hybrid systems”</a:t>
            </a:r>
          </a:p>
          <a:p>
            <a:r>
              <a:rPr lang="en-US" dirty="0" smtClean="0"/>
              <a:t>Runtime challenges due to the ever growing hardware complexity</a:t>
            </a:r>
          </a:p>
          <a:p>
            <a:r>
              <a:rPr lang="en-US" dirty="0" smtClean="0"/>
              <a:t>Algorithmic challenges to exploit the hardware capabilities at most</a:t>
            </a:r>
          </a:p>
          <a:p>
            <a:r>
              <a:rPr lang="en-US" dirty="0" smtClean="0"/>
              <a:t>Integrated into MAGMA software stack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MAGMA-MORSE: x86 + </a:t>
            </a:r>
            <a:r>
              <a:rPr lang="en-US" dirty="0" err="1" smtClean="0"/>
              <a:t>multiGPUs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1344823"/>
            <a:ext cx="8229600" cy="3323986"/>
          </a:xfrm>
        </p:spPr>
        <p:txBody>
          <a:bodyPr/>
          <a:lstStyle/>
          <a:p>
            <a:r>
              <a:rPr lang="en-US" dirty="0" smtClean="0"/>
              <a:t>Lessons Learned from PLASMA!</a:t>
            </a:r>
          </a:p>
          <a:p>
            <a:r>
              <a:rPr lang="en-US" dirty="0" smtClean="0"/>
              <a:t>New high performance numerical kernels</a:t>
            </a:r>
          </a:p>
          <a:p>
            <a:r>
              <a:rPr lang="en-US" dirty="0" err="1" smtClean="0"/>
              <a:t>StarPU</a:t>
            </a:r>
            <a:r>
              <a:rPr lang="en-US" dirty="0" smtClean="0"/>
              <a:t> Runtime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Both: x86 and </a:t>
            </a:r>
            <a:r>
              <a:rPr lang="en-US" dirty="0" err="1" smtClean="0"/>
              <a:t>GPUs</a:t>
            </a:r>
            <a:r>
              <a:rPr lang="en-US" dirty="0" smtClean="0"/>
              <a:t> =&gt; Hybrid Computations</a:t>
            </a:r>
          </a:p>
          <a:p>
            <a:r>
              <a:rPr lang="en-US" dirty="0" smtClean="0"/>
              <a:t>Similar to LAPACK in functionality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Productivity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1344823"/>
            <a:ext cx="9032796" cy="5620001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From Sequential Nested-Loop Code to Parallel Execution</a:t>
            </a:r>
          </a:p>
          <a:p>
            <a:pPr>
              <a:buNone/>
            </a:pPr>
            <a:r>
              <a:rPr lang="en-US" sz="2000" dirty="0" smtClean="0"/>
              <a:t>for (</a:t>
            </a:r>
            <a:r>
              <a:rPr lang="en-US" sz="2000" dirty="0" err="1" smtClean="0"/>
              <a:t>k</a:t>
            </a:r>
            <a:r>
              <a:rPr lang="en-US" sz="2000" dirty="0" smtClean="0"/>
              <a:t> = 0; </a:t>
            </a:r>
            <a:r>
              <a:rPr lang="en-US" sz="2000" dirty="0" err="1" smtClean="0"/>
              <a:t>k</a:t>
            </a:r>
            <a:r>
              <a:rPr lang="en-US" sz="2000" dirty="0" smtClean="0"/>
              <a:t> &lt; </a:t>
            </a:r>
            <a:r>
              <a:rPr lang="en-US" sz="2000" dirty="0" err="1" smtClean="0"/>
              <a:t>min(MT</a:t>
            </a:r>
            <a:r>
              <a:rPr lang="en-US" sz="2000" dirty="0" smtClean="0"/>
              <a:t>, NT); </a:t>
            </a:r>
            <a:r>
              <a:rPr lang="en-US" sz="2000" dirty="0" err="1" smtClean="0"/>
              <a:t>k</a:t>
            </a:r>
            <a:r>
              <a:rPr lang="en-US" sz="2000" dirty="0" smtClean="0"/>
              <a:t>++){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zgeqrt(A[k;k</a:t>
            </a:r>
            <a:r>
              <a:rPr lang="en-US" sz="2000" dirty="0" smtClean="0"/>
              <a:t>], ...);</a:t>
            </a:r>
          </a:p>
          <a:p>
            <a:pPr>
              <a:buNone/>
            </a:pPr>
            <a:r>
              <a:rPr lang="en-US" sz="2000" dirty="0" smtClean="0"/>
              <a:t>	for (n = k+1; n &lt; NT; n++)</a:t>
            </a:r>
          </a:p>
          <a:p>
            <a:pPr>
              <a:buNone/>
            </a:pPr>
            <a:r>
              <a:rPr lang="en-US" sz="2000" dirty="0" smtClean="0"/>
              <a:t>		</a:t>
            </a:r>
            <a:r>
              <a:rPr lang="en-US" sz="2000" dirty="0" err="1" smtClean="0"/>
              <a:t>zunmqr(A[k;k</a:t>
            </a:r>
            <a:r>
              <a:rPr lang="en-US" sz="2000" dirty="0" smtClean="0"/>
              <a:t>], </a:t>
            </a:r>
            <a:r>
              <a:rPr lang="en-US" sz="2000" dirty="0" err="1" smtClean="0"/>
              <a:t>A[k;n</a:t>
            </a:r>
            <a:r>
              <a:rPr lang="en-US" sz="2000" dirty="0" smtClean="0"/>
              <a:t>], ...);</a:t>
            </a:r>
          </a:p>
          <a:p>
            <a:pPr>
              <a:buNone/>
            </a:pPr>
            <a:r>
              <a:rPr lang="en-US" sz="2000" dirty="0" smtClean="0"/>
              <a:t>	for (</a:t>
            </a:r>
            <a:r>
              <a:rPr lang="en-US" sz="2000" dirty="0" err="1" smtClean="0"/>
              <a:t>m</a:t>
            </a:r>
            <a:r>
              <a:rPr lang="en-US" sz="2000" dirty="0" smtClean="0"/>
              <a:t> = k+1; </a:t>
            </a:r>
            <a:r>
              <a:rPr lang="en-US" sz="2000" dirty="0" err="1" smtClean="0"/>
              <a:t>m</a:t>
            </a:r>
            <a:r>
              <a:rPr lang="en-US" sz="2000" dirty="0" smtClean="0"/>
              <a:t> &lt; MT; </a:t>
            </a:r>
            <a:r>
              <a:rPr lang="en-US" sz="2000" dirty="0" err="1" smtClean="0"/>
              <a:t>m</a:t>
            </a:r>
            <a:r>
              <a:rPr lang="en-US" sz="2000" dirty="0" smtClean="0"/>
              <a:t>++){</a:t>
            </a:r>
          </a:p>
          <a:p>
            <a:pPr>
              <a:buNone/>
            </a:pPr>
            <a:r>
              <a:rPr lang="en-US" sz="2000" dirty="0" smtClean="0"/>
              <a:t>		</a:t>
            </a:r>
            <a:r>
              <a:rPr lang="en-US" sz="2000" dirty="0" err="1" smtClean="0"/>
              <a:t>ztsqrt(A[k;k],,A[m;k</a:t>
            </a:r>
            <a:r>
              <a:rPr lang="en-US" sz="2000" dirty="0" smtClean="0"/>
              <a:t>], ...);</a:t>
            </a:r>
          </a:p>
          <a:p>
            <a:pPr>
              <a:buNone/>
            </a:pPr>
            <a:r>
              <a:rPr lang="en-US" sz="2000" dirty="0" smtClean="0"/>
              <a:t>		for (n = k+1; n &lt; NT; n++)</a:t>
            </a:r>
          </a:p>
          <a:p>
            <a:pPr>
              <a:buNone/>
            </a:pPr>
            <a:r>
              <a:rPr lang="en-US" sz="2000" dirty="0" smtClean="0"/>
              <a:t>			</a:t>
            </a:r>
            <a:r>
              <a:rPr lang="en-US" sz="2000" dirty="0" err="1" smtClean="0"/>
              <a:t>ztsmqr(A[m;k</a:t>
            </a:r>
            <a:r>
              <a:rPr lang="en-US" sz="2000" dirty="0" smtClean="0"/>
              <a:t>], </a:t>
            </a:r>
            <a:r>
              <a:rPr lang="en-US" sz="2000" dirty="0" err="1" smtClean="0"/>
              <a:t>A[k;n</a:t>
            </a:r>
            <a:r>
              <a:rPr lang="en-US" sz="2000" dirty="0" smtClean="0"/>
              <a:t>], </a:t>
            </a:r>
            <a:r>
              <a:rPr lang="en-US" sz="2000" dirty="0" err="1" smtClean="0"/>
              <a:t>A[m;n</a:t>
            </a:r>
            <a:r>
              <a:rPr lang="en-US" sz="2000" dirty="0" smtClean="0"/>
              <a:t>], ...);</a:t>
            </a:r>
          </a:p>
          <a:p>
            <a:pPr>
              <a:buNone/>
            </a:pPr>
            <a:r>
              <a:rPr lang="en-US" sz="2000" dirty="0" smtClean="0"/>
              <a:t>	}</a:t>
            </a:r>
          </a:p>
          <a:p>
            <a:pPr>
              <a:buNone/>
            </a:pPr>
            <a:r>
              <a:rPr lang="en-US" sz="2000" dirty="0" smtClean="0"/>
              <a:t>}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Productivity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1344823"/>
            <a:ext cx="9032796" cy="505061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From Sequential Nested-Loop Code to Parallel Execution</a:t>
            </a:r>
          </a:p>
          <a:p>
            <a:pPr>
              <a:buNone/>
            </a:pPr>
            <a:r>
              <a:rPr lang="en-US" sz="2000" dirty="0" smtClean="0"/>
              <a:t>for (</a:t>
            </a:r>
            <a:r>
              <a:rPr lang="en-US" sz="2000" dirty="0" err="1" smtClean="0"/>
              <a:t>k</a:t>
            </a:r>
            <a:r>
              <a:rPr lang="en-US" sz="2000" dirty="0" smtClean="0"/>
              <a:t> = 0; </a:t>
            </a:r>
            <a:r>
              <a:rPr lang="en-US" sz="2000" dirty="0" err="1" smtClean="0"/>
              <a:t>k</a:t>
            </a:r>
            <a:r>
              <a:rPr lang="en-US" sz="2000" dirty="0" smtClean="0"/>
              <a:t> &lt; </a:t>
            </a:r>
            <a:r>
              <a:rPr lang="en-US" sz="2000" dirty="0" err="1" smtClean="0"/>
              <a:t>min(MT</a:t>
            </a:r>
            <a:r>
              <a:rPr lang="en-US" sz="2000" dirty="0" smtClean="0"/>
              <a:t>, NT); </a:t>
            </a:r>
            <a:r>
              <a:rPr lang="en-US" sz="2000" dirty="0" err="1" smtClean="0"/>
              <a:t>k</a:t>
            </a:r>
            <a:r>
              <a:rPr lang="en-US" sz="2000" dirty="0" smtClean="0"/>
              <a:t>++){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2000" dirty="0" err="1" smtClean="0">
                <a:solidFill>
                  <a:srgbClr val="76B900"/>
                </a:solidFill>
              </a:rPr>
              <a:t>starpu_Insert_Task</a:t>
            </a:r>
            <a:r>
              <a:rPr lang="en-US" sz="2000" dirty="0" err="1" smtClean="0"/>
              <a:t>(&amp;cl_zgeqrt</a:t>
            </a:r>
            <a:r>
              <a:rPr lang="en-US" sz="2000" dirty="0" smtClean="0"/>
              <a:t>, </a:t>
            </a:r>
            <a:r>
              <a:rPr lang="en-US" sz="2000" dirty="0" err="1" smtClean="0"/>
              <a:t>k</a:t>
            </a:r>
            <a:r>
              <a:rPr lang="en-US" sz="2000" dirty="0" smtClean="0"/>
              <a:t> , </a:t>
            </a:r>
            <a:r>
              <a:rPr lang="en-US" sz="2000" dirty="0" err="1" smtClean="0"/>
              <a:t>k</a:t>
            </a:r>
            <a:r>
              <a:rPr lang="en-US" sz="2000" dirty="0" smtClean="0"/>
              <a:t>, ...);</a:t>
            </a:r>
          </a:p>
          <a:p>
            <a:pPr>
              <a:buNone/>
            </a:pPr>
            <a:r>
              <a:rPr lang="en-US" sz="2000" dirty="0" smtClean="0"/>
              <a:t>	for (n = k+1; n &lt; NT; n++)</a:t>
            </a:r>
          </a:p>
          <a:p>
            <a:pPr>
              <a:buNone/>
            </a:pPr>
            <a:r>
              <a:rPr lang="en-US" sz="2000" dirty="0" smtClean="0"/>
              <a:t>		</a:t>
            </a:r>
            <a:r>
              <a:rPr lang="en-US" sz="2000" dirty="0" err="1" smtClean="0">
                <a:solidFill>
                  <a:srgbClr val="76B900"/>
                </a:solidFill>
              </a:rPr>
              <a:t>starpu_Insert_Task</a:t>
            </a:r>
            <a:r>
              <a:rPr lang="en-US" sz="2000" dirty="0" err="1" smtClean="0"/>
              <a:t>(&amp;cl_zunmqr</a:t>
            </a:r>
            <a:r>
              <a:rPr lang="en-US" sz="2000" dirty="0" smtClean="0"/>
              <a:t>, </a:t>
            </a:r>
            <a:r>
              <a:rPr lang="en-US" sz="2000" dirty="0" err="1" smtClean="0"/>
              <a:t>k</a:t>
            </a:r>
            <a:r>
              <a:rPr lang="en-US" sz="2000" dirty="0" smtClean="0"/>
              <a:t>, n, ...);</a:t>
            </a:r>
          </a:p>
          <a:p>
            <a:pPr>
              <a:buNone/>
            </a:pPr>
            <a:r>
              <a:rPr lang="en-US" sz="2000" dirty="0" smtClean="0"/>
              <a:t>	for (</a:t>
            </a:r>
            <a:r>
              <a:rPr lang="en-US" sz="2000" dirty="0" err="1" smtClean="0"/>
              <a:t>m</a:t>
            </a:r>
            <a:r>
              <a:rPr lang="en-US" sz="2000" dirty="0" smtClean="0"/>
              <a:t> = k+1; </a:t>
            </a:r>
            <a:r>
              <a:rPr lang="en-US" sz="2000" dirty="0" err="1" smtClean="0"/>
              <a:t>m</a:t>
            </a:r>
            <a:r>
              <a:rPr lang="en-US" sz="2000" dirty="0" smtClean="0"/>
              <a:t> &lt; MT; </a:t>
            </a:r>
            <a:r>
              <a:rPr lang="en-US" sz="2000" dirty="0" err="1" smtClean="0"/>
              <a:t>m</a:t>
            </a:r>
            <a:r>
              <a:rPr lang="en-US" sz="2000" dirty="0" smtClean="0"/>
              <a:t>++){</a:t>
            </a:r>
          </a:p>
          <a:p>
            <a:pPr>
              <a:buNone/>
            </a:pPr>
            <a:r>
              <a:rPr lang="en-US" sz="2000" dirty="0" smtClean="0"/>
              <a:t>		</a:t>
            </a:r>
            <a:r>
              <a:rPr lang="en-US" sz="2000" dirty="0" err="1" smtClean="0">
                <a:solidFill>
                  <a:srgbClr val="76B900"/>
                </a:solidFill>
              </a:rPr>
              <a:t>starpu_Insert_Task</a:t>
            </a:r>
            <a:r>
              <a:rPr lang="en-US" sz="2000" dirty="0" err="1" smtClean="0"/>
              <a:t>(&amp;cl_ztsqrt</a:t>
            </a:r>
            <a:r>
              <a:rPr lang="en-US" sz="2000" dirty="0" smtClean="0"/>
              <a:t>, </a:t>
            </a:r>
            <a:r>
              <a:rPr lang="en-US" sz="2000" dirty="0" err="1" smtClean="0"/>
              <a:t>m</a:t>
            </a:r>
            <a:r>
              <a:rPr lang="en-US" sz="2000" dirty="0" smtClean="0"/>
              <a:t>, </a:t>
            </a:r>
            <a:r>
              <a:rPr lang="en-US" sz="2000" dirty="0" err="1" smtClean="0"/>
              <a:t>k</a:t>
            </a:r>
            <a:r>
              <a:rPr lang="en-US" sz="2000" dirty="0" smtClean="0"/>
              <a:t>, ...);</a:t>
            </a:r>
          </a:p>
          <a:p>
            <a:pPr>
              <a:buNone/>
            </a:pPr>
            <a:r>
              <a:rPr lang="en-US" sz="2000" dirty="0" smtClean="0"/>
              <a:t>		for (n = k+1; n &lt; NT; n++)</a:t>
            </a:r>
          </a:p>
          <a:p>
            <a:pPr>
              <a:buNone/>
            </a:pPr>
            <a:r>
              <a:rPr lang="en-US" sz="2000" dirty="0" smtClean="0"/>
              <a:t>			</a:t>
            </a:r>
            <a:r>
              <a:rPr lang="en-US" sz="2000" dirty="0" err="1" smtClean="0">
                <a:solidFill>
                  <a:srgbClr val="76B900"/>
                </a:solidFill>
              </a:rPr>
              <a:t>starpu_Insert_Task</a:t>
            </a:r>
            <a:r>
              <a:rPr lang="en-US" sz="2000" dirty="0" err="1" smtClean="0"/>
              <a:t>(&amp;cl_ztsmqr</a:t>
            </a:r>
            <a:r>
              <a:rPr lang="en-US" sz="2000" dirty="0" smtClean="0"/>
              <a:t>, </a:t>
            </a:r>
            <a:r>
              <a:rPr lang="en-US" sz="2000" dirty="0" err="1" smtClean="0"/>
              <a:t>m</a:t>
            </a:r>
            <a:r>
              <a:rPr lang="en-US" sz="2000" dirty="0" smtClean="0"/>
              <a:t>, n, </a:t>
            </a:r>
            <a:r>
              <a:rPr lang="en-US" sz="2000" dirty="0" err="1" smtClean="0"/>
              <a:t>k</a:t>
            </a:r>
            <a:r>
              <a:rPr lang="en-US" sz="2000" dirty="0" smtClean="0"/>
              <a:t>, ...);</a:t>
            </a:r>
          </a:p>
          <a:p>
            <a:pPr>
              <a:buNone/>
            </a:pPr>
            <a:r>
              <a:rPr lang="en-US" sz="2000" dirty="0" smtClean="0"/>
              <a:t>	}</a:t>
            </a:r>
          </a:p>
          <a:p>
            <a:pPr>
              <a:buNone/>
            </a:pPr>
            <a:r>
              <a:rPr lang="en-US" sz="2000" dirty="0" smtClean="0"/>
              <a:t>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and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946789"/>
            <a:ext cx="8229600" cy="2024144"/>
          </a:xfrm>
        </p:spPr>
        <p:txBody>
          <a:bodyPr>
            <a:normAutofit/>
          </a:bodyPr>
          <a:lstStyle/>
          <a:p>
            <a:r>
              <a:rPr lang="en-US" dirty="0" smtClean="0"/>
              <a:t>Synchronization avoiding algorithms using</a:t>
            </a:r>
            <a:br>
              <a:rPr lang="en-US" dirty="0" smtClean="0"/>
            </a:br>
            <a:r>
              <a:rPr lang="en-US" dirty="0" smtClean="0"/>
              <a:t>                     </a:t>
            </a:r>
            <a:r>
              <a:rPr lang="en-US" b="1" dirty="0" smtClean="0"/>
              <a:t>Dynamic Runtime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59378" y="6414075"/>
            <a:ext cx="2133600" cy="365125"/>
          </a:xfrm>
          <a:prstGeom prst="rect">
            <a:avLst/>
          </a:prstGeom>
        </p:spPr>
        <p:txBody>
          <a:bodyPr/>
          <a:lstStyle/>
          <a:p>
            <a:fld id="{4B7CF3F5-EEC7-CC47-9A01-1100A75B9342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10" y="1971268"/>
            <a:ext cx="1755811" cy="44439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7405" y="5519922"/>
            <a:ext cx="39668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48 cores</a:t>
            </a:r>
          </a:p>
          <a:p>
            <a:r>
              <a:rPr lang="en-US" sz="1400" dirty="0" smtClean="0"/>
              <a:t>POTRF, TRTRI and LAUUM.</a:t>
            </a:r>
          </a:p>
          <a:p>
            <a:r>
              <a:rPr lang="en-US" sz="1400" dirty="0" smtClean="0"/>
              <a:t>The matrix is 4000 </a:t>
            </a:r>
            <a:r>
              <a:rPr lang="en-US" sz="1400" dirty="0" err="1" smtClean="0"/>
              <a:t>x</a:t>
            </a:r>
            <a:r>
              <a:rPr lang="en-US" sz="1400" dirty="0" smtClean="0"/>
              <a:t> 4000,tile size is 200 </a:t>
            </a:r>
            <a:r>
              <a:rPr lang="en-US" sz="1400" dirty="0" err="1" smtClean="0"/>
              <a:t>x</a:t>
            </a:r>
            <a:r>
              <a:rPr lang="en-US" sz="1400" dirty="0" smtClean="0"/>
              <a:t> 200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365002"/>
            <a:ext cx="4258818" cy="14743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1" y="3884338"/>
            <a:ext cx="2809688" cy="14196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505" y="2469519"/>
            <a:ext cx="2125805" cy="3147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2400" y="914400"/>
            <a:ext cx="7239000" cy="430887"/>
          </a:xfrm>
        </p:spPr>
        <p:txBody>
          <a:bodyPr/>
          <a:lstStyle/>
          <a:p>
            <a:r>
              <a:rPr lang="en-US" dirty="0" smtClean="0"/>
              <a:t>Stan </a:t>
            </a:r>
            <a:r>
              <a:rPr lang="en-US" b="0" dirty="0" smtClean="0"/>
              <a:t>Tomov</a:t>
            </a:r>
            <a:endParaRPr lang="en-US" b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83819" y="1285589"/>
            <a:ext cx="3676650" cy="346249"/>
          </a:xfrm>
        </p:spPr>
        <p:txBody>
          <a:bodyPr/>
          <a:lstStyle/>
          <a:p>
            <a:r>
              <a:rPr lang="en-US" dirty="0" err="1" smtClean="0"/>
              <a:t>tomov@eecs.utk.edu</a:t>
            </a:r>
            <a:endParaRPr lang="en-US" dirty="0"/>
          </a:p>
        </p:txBody>
      </p:sp>
      <p:sp>
        <p:nvSpPr>
          <p:cNvPr id="5" name="Text Placeholder 9"/>
          <p:cNvSpPr txBox="1">
            <a:spLocks/>
          </p:cNvSpPr>
          <p:nvPr/>
        </p:nvSpPr>
        <p:spPr>
          <a:xfrm>
            <a:off x="154672" y="1803792"/>
            <a:ext cx="7239000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230188" lvl="0" indent="-2301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sz="2400" dirty="0" smtClean="0">
                <a:latin typeface="Arial Black" pitchFamily="34" charset="0"/>
                <a:cs typeface="+mn-cs"/>
              </a:rPr>
              <a:t>MAGMA team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186091" y="2174981"/>
            <a:ext cx="3676650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230188" lvl="0" indent="-2301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b="1" dirty="0" smtClean="0">
                <a:latin typeface="Arial Narrow" pitchFamily="34" charset="0"/>
                <a:cs typeface="+mn-cs"/>
              </a:rPr>
              <a:t>http://icl.cs.utk.edu/magma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 Placeholder 9"/>
          <p:cNvSpPr txBox="1">
            <a:spLocks/>
          </p:cNvSpPr>
          <p:nvPr/>
        </p:nvSpPr>
        <p:spPr>
          <a:xfrm>
            <a:off x="156945" y="2611294"/>
            <a:ext cx="7239000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230188" lvl="0" indent="-2301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sz="2400" dirty="0" smtClean="0">
                <a:latin typeface="Arial Black" pitchFamily="34" charset="0"/>
                <a:cs typeface="+mn-cs"/>
              </a:rPr>
              <a:t>PLASMA team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8" name="Text Placeholder 10"/>
          <p:cNvSpPr txBox="1">
            <a:spLocks/>
          </p:cNvSpPr>
          <p:nvPr/>
        </p:nvSpPr>
        <p:spPr>
          <a:xfrm>
            <a:off x="188364" y="2982483"/>
            <a:ext cx="3676650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230188" lvl="0" indent="-2301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b="1" dirty="0" smtClean="0">
                <a:latin typeface="Arial Narrow" pitchFamily="34" charset="0"/>
                <a:cs typeface="+mn-cs"/>
              </a:rPr>
              <a:t>http://icl.cs.utk.edu/plasma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9" name="Text Placeholder 9"/>
          <p:cNvSpPr txBox="1">
            <a:spLocks/>
          </p:cNvSpPr>
          <p:nvPr/>
        </p:nvSpPr>
        <p:spPr>
          <a:xfrm>
            <a:off x="159217" y="3459742"/>
            <a:ext cx="7239000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230188" lvl="0" indent="-2301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sz="2400" dirty="0" smtClean="0">
                <a:latin typeface="Arial Black" pitchFamily="34" charset="0"/>
                <a:cs typeface="+mn-cs"/>
              </a:rPr>
              <a:t>Collaborating partners</a:t>
            </a:r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190636" y="3830931"/>
            <a:ext cx="3676650" cy="134344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b="1" dirty="0" smtClean="0">
                <a:latin typeface="Arial Narrow" pitchFamily="34" charset="0"/>
                <a:cs typeface="+mn-cs"/>
              </a:rPr>
              <a:t>University of Tennessee, Knoxville</a:t>
            </a:r>
            <a:br>
              <a:rPr lang="en-US" b="1" dirty="0" smtClean="0">
                <a:latin typeface="Arial Narrow" pitchFamily="34" charset="0"/>
                <a:cs typeface="+mn-cs"/>
              </a:rPr>
            </a:br>
            <a:r>
              <a:rPr lang="en-US" b="1" dirty="0" smtClean="0">
                <a:latin typeface="Arial Narrow" pitchFamily="34" charset="0"/>
                <a:cs typeface="+mn-cs"/>
              </a:rPr>
              <a:t>University of California, Berkeley</a:t>
            </a:r>
            <a:br>
              <a:rPr lang="en-US" b="1" dirty="0" smtClean="0">
                <a:latin typeface="Arial Narrow" pitchFamily="34" charset="0"/>
                <a:cs typeface="+mn-cs"/>
              </a:rPr>
            </a:br>
            <a:r>
              <a:rPr lang="en-US" b="1" dirty="0" smtClean="0">
                <a:latin typeface="Arial Narrow" pitchFamily="34" charset="0"/>
                <a:cs typeface="+mn-cs"/>
              </a:rPr>
              <a:t>University of Colorado, Denver</a:t>
            </a:r>
            <a:br>
              <a:rPr lang="en-US" b="1" dirty="0" smtClean="0">
                <a:latin typeface="Arial Narrow" pitchFamily="34" charset="0"/>
                <a:cs typeface="+mn-cs"/>
              </a:rPr>
            </a:br>
            <a:r>
              <a:rPr lang="en-US" b="1" dirty="0" smtClean="0">
                <a:latin typeface="Arial Narrow" pitchFamily="34" charset="0"/>
                <a:cs typeface="+mn-cs"/>
              </a:rPr>
              <a:t>INRIA, France (</a:t>
            </a:r>
            <a:r>
              <a:rPr lang="en-US" b="1" dirty="0" err="1" smtClean="0">
                <a:latin typeface="Arial Narrow" pitchFamily="34" charset="0"/>
                <a:cs typeface="+mn-cs"/>
              </a:rPr>
              <a:t>StarPU</a:t>
            </a:r>
            <a:r>
              <a:rPr lang="en-US" b="1" dirty="0" smtClean="0">
                <a:latin typeface="Arial Narrow" pitchFamily="34" charset="0"/>
                <a:cs typeface="+mn-cs"/>
              </a:rPr>
              <a:t> team)</a:t>
            </a:r>
          </a:p>
          <a:p>
            <a:pPr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b="1" dirty="0" smtClean="0">
                <a:latin typeface="Arial Narrow" pitchFamily="34" charset="0"/>
                <a:cs typeface="+mn-cs"/>
              </a:rPr>
              <a:t>KAUST, Saudi Arabia</a:t>
            </a:r>
            <a:endParaRPr lang="en-US" b="1" dirty="0">
              <a:latin typeface="Arial Narrow" pitchFamily="34" charset="0"/>
              <a:cs typeface="+mn-cs"/>
            </a:endParaRPr>
          </a:p>
        </p:txBody>
      </p:sp>
      <p:pic>
        <p:nvPicPr>
          <p:cNvPr id="1026" name="Picture 2" descr="C:\Users\qjs\Desktop\Jason's Directory\IMAGE LIBRARY\Logos\New_DOE_SC Horizontal.png"/>
          <p:cNvPicPr>
            <a:picLocks noChangeAspect="1" noChangeArrowheads="1"/>
          </p:cNvPicPr>
          <p:nvPr/>
        </p:nvPicPr>
        <p:blipFill>
          <a:blip r:embed="rId2" cstate="print"/>
          <a:srcRect r="31054"/>
          <a:stretch>
            <a:fillRect/>
          </a:stretch>
        </p:blipFill>
        <p:spPr bwMode="auto">
          <a:xfrm>
            <a:off x="5322421" y="4261140"/>
            <a:ext cx="2314859" cy="613310"/>
          </a:xfrm>
          <a:prstGeom prst="rect">
            <a:avLst/>
          </a:prstGeom>
          <a:noFill/>
        </p:spPr>
      </p:pic>
      <p:pic>
        <p:nvPicPr>
          <p:cNvPr id="1027" name="Picture 3" descr="C:\Users\qjs\Desktop\Jason's Directory\IMAGE LIBRARY\Logos\nsf4c [Converted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8933" y="4078592"/>
            <a:ext cx="960059" cy="960058"/>
          </a:xfrm>
          <a:prstGeom prst="rect">
            <a:avLst/>
          </a:prstGeom>
          <a:noFill/>
        </p:spPr>
      </p:pic>
      <p:pic>
        <p:nvPicPr>
          <p:cNvPr id="13" name="Picture 19" descr="microsoft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71447" y="488214"/>
            <a:ext cx="1884363" cy="1174750"/>
          </a:xfrm>
          <a:prstGeom prst="rect">
            <a:avLst/>
          </a:prstGeom>
          <a:noFill/>
        </p:spPr>
      </p:pic>
      <p:pic>
        <p:nvPicPr>
          <p:cNvPr id="1028" name="Picture 4" descr="C:\Users\qjs\Desktop\Picture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8627" y="518565"/>
            <a:ext cx="1627187" cy="1047750"/>
          </a:xfrm>
          <a:prstGeom prst="rect">
            <a:avLst/>
          </a:prstGeom>
          <a:noFill/>
        </p:spPr>
      </p:pic>
      <p:pic>
        <p:nvPicPr>
          <p:cNvPr id="16" name="Picture 2" descr="C:\Users\qjs\Desktop\mathwork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7486" y="2068211"/>
            <a:ext cx="2333767" cy="454856"/>
          </a:xfrm>
          <a:prstGeom prst="rect">
            <a:avLst/>
          </a:prstGeom>
          <a:noFill/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44057" y="2824442"/>
            <a:ext cx="1036800" cy="957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05035" y="2471861"/>
            <a:ext cx="1036800" cy="8295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617" y="4145919"/>
            <a:ext cx="942975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of </a:t>
            </a:r>
            <a:r>
              <a:rPr lang="en-US" dirty="0" smtClean="0"/>
              <a:t>MAGMA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1224384"/>
            <a:ext cx="8229600" cy="4793106"/>
          </a:xfrm>
        </p:spPr>
        <p:txBody>
          <a:bodyPr/>
          <a:lstStyle/>
          <a:p>
            <a:r>
              <a:rPr lang="en-US" dirty="0" smtClean="0"/>
              <a:t>High performance</a:t>
            </a:r>
          </a:p>
          <a:p>
            <a:r>
              <a:rPr lang="en-US" dirty="0" smtClean="0"/>
              <a:t>Multiple precision support (Z, C, D, S, and MP)</a:t>
            </a:r>
          </a:p>
          <a:p>
            <a:r>
              <a:rPr lang="en-US" dirty="0" smtClean="0"/>
              <a:t>Hybrid algorithms</a:t>
            </a:r>
          </a:p>
          <a:p>
            <a:r>
              <a:rPr lang="en-US" dirty="0" smtClean="0"/>
              <a:t>Out-of</a:t>
            </a:r>
            <a:r>
              <a:rPr lang="en-US" dirty="0" smtClean="0"/>
              <a:t>-device memory </a:t>
            </a:r>
            <a:r>
              <a:rPr lang="en-US" dirty="0" smtClean="0"/>
              <a:t>algorithms</a:t>
            </a:r>
            <a:endParaRPr lang="en-US" dirty="0" smtClean="0"/>
          </a:p>
          <a:p>
            <a:r>
              <a:rPr lang="en-US" dirty="0" smtClean="0"/>
              <a:t>Support for </a:t>
            </a:r>
            <a:r>
              <a:rPr lang="en-US" dirty="0" smtClean="0"/>
              <a:t>mu</a:t>
            </a:r>
            <a:r>
              <a:rPr lang="en-US" dirty="0" smtClean="0"/>
              <a:t>ltiple devices</a:t>
            </a:r>
          </a:p>
          <a:p>
            <a:r>
              <a:rPr lang="en-US" dirty="0" smtClean="0"/>
              <a:t>Some metrics: 80</a:t>
            </a:r>
            <a:r>
              <a:rPr lang="en-US" dirty="0" smtClean="0"/>
              <a:t>+ hybrid algorithms </a:t>
            </a:r>
            <a:r>
              <a:rPr lang="en-US" sz="2400" b="0" dirty="0" smtClean="0"/>
              <a:t>have been developed (total of 320+ routines)</a:t>
            </a:r>
          </a:p>
          <a:p>
            <a:pPr lvl="1"/>
            <a:r>
              <a:rPr lang="en-US" sz="2000" b="0" kern="0" dirty="0" smtClean="0">
                <a:latin typeface="Calibri" pitchFamily="34" charset="0"/>
                <a:ea typeface="ＭＳ Ｐゴシック" pitchFamily="-65" charset="-128"/>
              </a:rPr>
              <a:t>Every algorithm is in 4 precisions (</a:t>
            </a:r>
            <a:r>
              <a:rPr lang="en-US" sz="2000" b="0" kern="0" dirty="0" err="1" smtClean="0">
                <a:latin typeface="Calibri" pitchFamily="34" charset="0"/>
                <a:ea typeface="ＭＳ Ｐゴシック" pitchFamily="-65" charset="-128"/>
              </a:rPr>
              <a:t>s/c/d/z</a:t>
            </a:r>
            <a:r>
              <a:rPr lang="en-US" sz="2000" b="0" kern="0" dirty="0" smtClean="0">
                <a:latin typeface="Calibri" pitchFamily="34" charset="0"/>
                <a:ea typeface="ＭＳ Ｐゴシック" pitchFamily="-65" charset="-128"/>
              </a:rPr>
              <a:t>)</a:t>
            </a:r>
          </a:p>
          <a:p>
            <a:pPr lvl="1"/>
            <a:r>
              <a:rPr lang="en-US" sz="2000" b="0" kern="0" dirty="0" smtClean="0">
                <a:latin typeface="Calibri" pitchFamily="34" charset="0"/>
                <a:ea typeface="ＭＳ Ｐゴシック" pitchFamily="-65" charset="-128"/>
              </a:rPr>
              <a:t>There are 3 mixed precision algorithms  (</a:t>
            </a:r>
            <a:r>
              <a:rPr lang="en-US" sz="2000" b="0" kern="0" dirty="0" err="1" smtClean="0">
                <a:latin typeface="Calibri" pitchFamily="34" charset="0"/>
                <a:ea typeface="ＭＳ Ｐゴシック" pitchFamily="-65" charset="-128"/>
              </a:rPr>
              <a:t>zc</a:t>
            </a:r>
            <a:r>
              <a:rPr lang="en-US" sz="2000" b="0" kern="0" dirty="0" smtClean="0">
                <a:latin typeface="Calibri" pitchFamily="34" charset="0"/>
                <a:ea typeface="ＭＳ Ｐゴシック" pitchFamily="-65" charset="-128"/>
              </a:rPr>
              <a:t> &amp; </a:t>
            </a:r>
            <a:r>
              <a:rPr lang="en-US" sz="2000" b="0" kern="0" dirty="0" err="1" smtClean="0">
                <a:latin typeface="Calibri" pitchFamily="34" charset="0"/>
                <a:ea typeface="ＭＳ Ｐゴシック" pitchFamily="-65" charset="-128"/>
              </a:rPr>
              <a:t>ds</a:t>
            </a:r>
            <a:r>
              <a:rPr lang="en-US" sz="2000" b="0" kern="0" dirty="0" smtClean="0">
                <a:latin typeface="Calibri" pitchFamily="34" charset="0"/>
                <a:ea typeface="ＭＳ Ｐゴシック" pitchFamily="-65" charset="-128"/>
              </a:rPr>
              <a:t>)</a:t>
            </a:r>
          </a:p>
          <a:p>
            <a:pPr lvl="1"/>
            <a:r>
              <a:rPr lang="en-US" sz="2000" b="0" kern="0" dirty="0" smtClean="0">
                <a:latin typeface="Calibri" pitchFamily="34" charset="0"/>
                <a:ea typeface="ＭＳ Ｐゴシック" pitchFamily="-65" charset="-128"/>
              </a:rPr>
              <a:t>These are hybrid algorithms, </a:t>
            </a:r>
            <a:r>
              <a:rPr lang="en-US" sz="2000" kern="0" dirty="0" smtClean="0">
                <a:latin typeface="Calibri" pitchFamily="34" charset="0"/>
                <a:ea typeface="ＭＳ Ｐゴシック" pitchFamily="-65" charset="-128"/>
              </a:rPr>
              <a:t>e</a:t>
            </a:r>
            <a:r>
              <a:rPr lang="en-US" sz="2000" b="0" kern="0" dirty="0" smtClean="0">
                <a:latin typeface="Calibri" pitchFamily="34" charset="0"/>
                <a:ea typeface="ＭＳ Ｐゴシック" pitchFamily="-65" charset="-128"/>
              </a:rPr>
              <a:t>xpressed in terms of </a:t>
            </a:r>
            <a:r>
              <a:rPr lang="en-US" sz="2000" b="0" kern="0" dirty="0" smtClean="0">
                <a:latin typeface="Calibri" pitchFamily="34" charset="0"/>
                <a:ea typeface="ＭＳ Ｐゴシック" pitchFamily="-65" charset="-128"/>
              </a:rPr>
              <a:t>BLAS</a:t>
            </a:r>
            <a:endParaRPr lang="en-US" sz="2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of </a:t>
            </a:r>
            <a:r>
              <a:rPr lang="en-US" dirty="0" smtClean="0"/>
              <a:t>MAGMA</a:t>
            </a:r>
            <a:endParaRPr lang="en-US" dirty="0"/>
          </a:p>
        </p:txBody>
      </p:sp>
      <p:pic>
        <p:nvPicPr>
          <p:cNvPr id="5" name="Picture 4" descr="Screen shot 2012-11-14 at 2.22.4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0" y="837134"/>
            <a:ext cx="8346951" cy="53802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overview 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1203" y="1480028"/>
            <a:ext cx="9032797" cy="4624856"/>
          </a:xfrm>
        </p:spPr>
        <p:txBody>
          <a:bodyPr/>
          <a:lstStyle/>
          <a:p>
            <a:r>
              <a:rPr lang="en-US" sz="2400" dirty="0" smtClean="0"/>
              <a:t>MAGMA uses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hybridization</a:t>
            </a:r>
            <a:r>
              <a:rPr lang="en-US" sz="2400" dirty="0" smtClean="0"/>
              <a:t> methodology based on</a:t>
            </a:r>
          </a:p>
          <a:p>
            <a:pPr lvl="1"/>
            <a:r>
              <a:rPr lang="en-US" sz="1800" dirty="0" smtClean="0"/>
              <a:t>Representing linear algebra algorithms as collections </a:t>
            </a:r>
            <a:br>
              <a:rPr lang="en-US" sz="1800" dirty="0" smtClean="0"/>
            </a:br>
            <a:r>
              <a:rPr lang="en-US" sz="1800" dirty="0" smtClean="0"/>
              <a:t>of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tasks</a:t>
            </a:r>
            <a:r>
              <a:rPr lang="en-US" sz="1800" dirty="0" smtClean="0"/>
              <a:t> and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data dependencies </a:t>
            </a:r>
            <a:r>
              <a:rPr lang="en-US" sz="1800" dirty="0" smtClean="0"/>
              <a:t>among them</a:t>
            </a:r>
          </a:p>
          <a:p>
            <a:pPr lvl="1"/>
            <a:r>
              <a:rPr lang="en-US" sz="1800" dirty="0" smtClean="0"/>
              <a:t>Properly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scheduling</a:t>
            </a:r>
            <a:r>
              <a:rPr lang="en-US" sz="1800" dirty="0" smtClean="0"/>
              <a:t> tasks' execution over </a:t>
            </a:r>
            <a:br>
              <a:rPr lang="en-US" sz="1800" dirty="0" smtClean="0"/>
            </a:br>
            <a:r>
              <a:rPr lang="en-US" sz="1800" dirty="0" smtClean="0"/>
              <a:t>multicore and GPU hardware components</a:t>
            </a:r>
            <a:br>
              <a:rPr lang="en-US" sz="1800" dirty="0" smtClean="0"/>
            </a:br>
            <a:endParaRPr lang="en-US" sz="2000" dirty="0" smtClean="0"/>
          </a:p>
          <a:p>
            <a:r>
              <a:rPr lang="en-US" sz="2400" dirty="0" smtClean="0"/>
              <a:t>Successfully applied to fundamental</a:t>
            </a:r>
            <a:br>
              <a:rPr lang="en-US" sz="2400" dirty="0" smtClean="0"/>
            </a:br>
            <a:r>
              <a:rPr lang="en-US" sz="2400" dirty="0" smtClean="0"/>
              <a:t>linear algebra algorithms</a:t>
            </a:r>
          </a:p>
          <a:p>
            <a:pPr lvl="1"/>
            <a:r>
              <a:rPr lang="en-US" sz="1800" dirty="0" smtClean="0"/>
              <a:t>One- and two-sided factorizations and solvers</a:t>
            </a:r>
          </a:p>
          <a:p>
            <a:pPr lvl="1"/>
            <a:r>
              <a:rPr lang="en-US" sz="1800" dirty="0" smtClean="0"/>
              <a:t>Iterative linear and </a:t>
            </a:r>
            <a:r>
              <a:rPr lang="en-US" sz="1800" dirty="0" err="1" smtClean="0"/>
              <a:t>eigensolvers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2400" dirty="0" smtClean="0"/>
          </a:p>
          <a:p>
            <a:r>
              <a:rPr lang="en-US" sz="2400" dirty="0" smtClean="0"/>
              <a:t>Productivity</a:t>
            </a:r>
          </a:p>
          <a:p>
            <a:pPr lvl="1"/>
            <a:r>
              <a:rPr lang="en-US" sz="1600" dirty="0" smtClean="0"/>
              <a:t>1) High level; 2) Leveraging prior developments; 3) Exceeding in performance homogeneous solutions</a:t>
            </a:r>
          </a:p>
        </p:txBody>
      </p:sp>
      <p:pic>
        <p:nvPicPr>
          <p:cNvPr id="410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215" y="2314575"/>
            <a:ext cx="2324595" cy="31619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6467265" y="1928930"/>
            <a:ext cx="2410035" cy="6618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81639" tIns="52019" rIns="81639" bIns="40820"/>
          <a:lstStyle/>
          <a:p>
            <a:pPr>
              <a:tabLst>
                <a:tab pos="656650" algn="l"/>
                <a:tab pos="1313299" algn="l"/>
                <a:tab pos="1969949" algn="l"/>
              </a:tabLst>
              <a:defRPr/>
            </a:pPr>
            <a:r>
              <a:rPr lang="en-US" sz="1300" b="1" dirty="0">
                <a:solidFill>
                  <a:srgbClr val="000000"/>
                </a:solidFill>
              </a:rPr>
              <a:t>Hybrid CPU+GPU algorithms</a:t>
            </a:r>
            <a:r>
              <a:rPr lang="en-US" b="1" dirty="0">
                <a:solidFill>
                  <a:srgbClr val="000000"/>
                </a:solidFill>
              </a:rPr>
              <a:t/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sz="1100" b="1" dirty="0">
                <a:solidFill>
                  <a:srgbClr val="000000"/>
                </a:solidFill>
              </a:rPr>
              <a:t>(small tasks for </a:t>
            </a:r>
            <a:r>
              <a:rPr lang="en-US" sz="1100" b="1" dirty="0" err="1">
                <a:solidFill>
                  <a:srgbClr val="000000"/>
                </a:solidFill>
              </a:rPr>
              <a:t>multicores</a:t>
            </a:r>
            <a:r>
              <a:rPr lang="en-US" sz="1100" b="1" dirty="0">
                <a:solidFill>
                  <a:srgbClr val="000000"/>
                </a:solidFill>
              </a:rPr>
              <a:t> and </a:t>
            </a:r>
            <a:r>
              <a:rPr lang="en-US" sz="1100" b="1" dirty="0" smtClean="0">
                <a:solidFill>
                  <a:srgbClr val="000000"/>
                </a:solidFill>
              </a:rPr>
              <a:t/>
            </a:r>
            <a:br>
              <a:rPr lang="en-US" sz="1100" b="1" dirty="0" smtClean="0">
                <a:solidFill>
                  <a:srgbClr val="000000"/>
                </a:solidFill>
              </a:rPr>
            </a:br>
            <a:r>
              <a:rPr lang="en-US" sz="1100" b="1" dirty="0" smtClean="0">
                <a:solidFill>
                  <a:srgbClr val="000000"/>
                </a:solidFill>
              </a:rPr>
              <a:t>large tasks </a:t>
            </a:r>
            <a:r>
              <a:rPr lang="en-US" sz="1100" b="1" dirty="0">
                <a:solidFill>
                  <a:srgbClr val="000000"/>
                </a:solidFill>
              </a:rPr>
              <a:t>for GPUs)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332" y="809040"/>
            <a:ext cx="85607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A methodology to use all available resources</a:t>
            </a:r>
            <a:r>
              <a:rPr lang="en-US" sz="2800" b="1" dirty="0" smtClean="0"/>
              <a:t>: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669" y="1760986"/>
            <a:ext cx="8326244" cy="2021066"/>
          </a:xfrm>
        </p:spPr>
        <p:txBody>
          <a:bodyPr/>
          <a:lstStyle/>
          <a:p>
            <a:r>
              <a:rPr lang="en-US" dirty="0" smtClean="0"/>
              <a:t>Hybridization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Panels (Level 2 BLAS) are factored on CPU using LAPACK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Trailing matrix updates (Level 3 BLAS) are done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on the MIC using “look-ahead” </a:t>
            </a:r>
            <a:endParaRPr lang="en-US" dirty="0"/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260195" y="1204334"/>
            <a:ext cx="8608741" cy="62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25602" rIns="92075" bIns="46038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kumimoji="0" lang="en-US" sz="2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ambria" pitchFamily="18" charset="0"/>
                <a:ea typeface="+mj-ea"/>
                <a:cs typeface="Arial"/>
              </a:rPr>
              <a:t>One-Sided Factorizations</a:t>
            </a:r>
            <a:r>
              <a:rPr kumimoji="0" lang="en-US" sz="29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ambria" pitchFamily="18" charset="0"/>
                <a:ea typeface="+mj-ea"/>
                <a:cs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Cambria" pitchFamily="18" charset="0"/>
                <a:ea typeface="+mj-ea"/>
                <a:cs typeface="Arial"/>
              </a:rPr>
              <a:t>(LU, QR, and Cholesky)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Cambria" pitchFamily="18" charset="0"/>
              <a:ea typeface="+mj-ea"/>
              <a:cs typeface="Arial"/>
            </a:endParaRPr>
          </a:p>
        </p:txBody>
      </p:sp>
      <p:pic>
        <p:nvPicPr>
          <p:cNvPr id="6" name="Picture 5" descr="hybrid_new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120685" y="3858637"/>
            <a:ext cx="3887444" cy="26755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1043" y="3733511"/>
            <a:ext cx="766333" cy="317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1308</TotalTime>
  <Words>3675</Words>
  <Application>Microsoft Macintosh PowerPoint</Application>
  <PresentationFormat>On-screen Show (4:3)</PresentationFormat>
  <Paragraphs>454</Paragraphs>
  <Slides>57</Slides>
  <Notes>4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Default Theme</vt:lpstr>
      <vt:lpstr>MAGMA: Matrix Algebra on GPU and                    Multicore Architectures</vt:lpstr>
      <vt:lpstr>MAGMA: Accelerating LAPACK</vt:lpstr>
      <vt:lpstr>MAGMA: Accelerating LAPACK</vt:lpstr>
      <vt:lpstr>A New Generation of DLA Software</vt:lpstr>
      <vt:lpstr>MAGMA Software Stack</vt:lpstr>
      <vt:lpstr>Key Features of MAGMA</vt:lpstr>
      <vt:lpstr>Key Features of MAGMA</vt:lpstr>
      <vt:lpstr>Methodology overview </vt:lpstr>
      <vt:lpstr>Hybrid Algorithms</vt:lpstr>
      <vt:lpstr>A Hybrid Algorithm Example</vt:lpstr>
      <vt:lpstr>Multiple precision support</vt:lpstr>
      <vt:lpstr>Mixed precision iterative refinement</vt:lpstr>
      <vt:lpstr>Mixed precision iterative refinement</vt:lpstr>
      <vt:lpstr>Out of GPU Memory Algorithms</vt:lpstr>
      <vt:lpstr>Out of GPU Memory Algorithms</vt:lpstr>
      <vt:lpstr>Out of GPU Memory Algorithms</vt:lpstr>
      <vt:lpstr>From Single to MultiGPU Support</vt:lpstr>
      <vt:lpstr>LU Factorization on multiGPUs in DP</vt:lpstr>
      <vt:lpstr>LU Factorization on multiGPUs in DP</vt:lpstr>
      <vt:lpstr>LU Factorization on multiGPUs in DP</vt:lpstr>
      <vt:lpstr>LU Factorization on Kepler in DP</vt:lpstr>
      <vt:lpstr>LU Scalability on Kepler in DP</vt:lpstr>
      <vt:lpstr>LU Scalability on Kepler in DP</vt:lpstr>
      <vt:lpstr>Intel Xeon Phi specific considerations</vt:lpstr>
      <vt:lpstr>MAGMA MIC programming model</vt:lpstr>
      <vt:lpstr>A Hybrid Algorithm Example</vt:lpstr>
      <vt:lpstr>MAGMA MIC programming model</vt:lpstr>
      <vt:lpstr>MAGMA MIC Performance ( QR )</vt:lpstr>
      <vt:lpstr>MAGMA MIC Performance (Cholesky)</vt:lpstr>
      <vt:lpstr>MAGMA MIC Performance (LU)</vt:lpstr>
      <vt:lpstr>MAGMA MIC Performance</vt:lpstr>
      <vt:lpstr>From Single to MultiMIC Support</vt:lpstr>
      <vt:lpstr>MAGMA MIC Scalability     LU Performance in DP</vt:lpstr>
      <vt:lpstr>MAGMA MIC Scalability     LU Performance in DP</vt:lpstr>
      <vt:lpstr>MAGMA MIC Scalability     LU Performance in DP</vt:lpstr>
      <vt:lpstr>MAGMA MIC Scalability     LU Performance in DP</vt:lpstr>
      <vt:lpstr>MAGMA MIC Scalability     QR Performance in DP</vt:lpstr>
      <vt:lpstr>MAGMA MIC Scalability     Cholesky Performance in DP</vt:lpstr>
      <vt:lpstr>A Hybrid Algorithm Example</vt:lpstr>
      <vt:lpstr>Programming Model</vt:lpstr>
      <vt:lpstr>Slide 41</vt:lpstr>
      <vt:lpstr>Slide 42</vt:lpstr>
      <vt:lpstr>Slide 43</vt:lpstr>
      <vt:lpstr>Hybrid Algorithms</vt:lpstr>
      <vt:lpstr>Eigenproblem Solvers in MAGMA</vt:lpstr>
      <vt:lpstr>Toward fast Eigensolver</vt:lpstr>
      <vt:lpstr>Toward fast Eigensolver</vt:lpstr>
      <vt:lpstr>Toward fast Eigensolver</vt:lpstr>
      <vt:lpstr>MAGMA MIC Performance (Hessenberg)</vt:lpstr>
      <vt:lpstr>From Static to Dynamic Scheduling …</vt:lpstr>
      <vt:lpstr>Current work Dynamic Scheduling</vt:lpstr>
      <vt:lpstr>Matrices Over Runtime Systems at Exascale (MORSE)</vt:lpstr>
      <vt:lpstr>MAGMA-MORSE: x86 + multiGPUs</vt:lpstr>
      <vt:lpstr>High Productivity</vt:lpstr>
      <vt:lpstr>High Productivity</vt:lpstr>
      <vt:lpstr>Current and Future Directions</vt:lpstr>
      <vt:lpstr>Contact</vt:lpstr>
    </vt:vector>
  </TitlesOfParts>
  <Company>ORNL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Jason B. Smith</dc:creator>
  <cp:keywords/>
  <cp:lastModifiedBy>HATEM LTAIEF</cp:lastModifiedBy>
  <cp:revision>128</cp:revision>
  <dcterms:created xsi:type="dcterms:W3CDTF">2013-06-13T16:20:29Z</dcterms:created>
  <dcterms:modified xsi:type="dcterms:W3CDTF">2013-06-13T19:21:43Z</dcterms:modified>
</cp:coreProperties>
</file>